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77" r:id="rId4"/>
    <p:sldId id="280" r:id="rId5"/>
    <p:sldId id="281" r:id="rId6"/>
    <p:sldId id="259" r:id="rId7"/>
    <p:sldId id="279" r:id="rId8"/>
    <p:sldId id="261" r:id="rId9"/>
    <p:sldId id="263" r:id="rId10"/>
    <p:sldId id="282" r:id="rId11"/>
    <p:sldId id="265" r:id="rId12"/>
    <p:sldId id="283" r:id="rId13"/>
    <p:sldId id="266" r:id="rId14"/>
    <p:sldId id="284" r:id="rId15"/>
    <p:sldId id="269" r:id="rId16"/>
    <p:sldId id="285" r:id="rId17"/>
    <p:sldId id="271" r:id="rId18"/>
    <p:sldId id="272" r:id="rId19"/>
    <p:sldId id="286" r:id="rId20"/>
    <p:sldId id="275" r:id="rId21"/>
    <p:sldId id="287" r:id="rId22"/>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A"/>
    <a:srgbClr val="B2B2B2"/>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78" autoAdjust="0"/>
  </p:normalViewPr>
  <p:slideViewPr>
    <p:cSldViewPr snapToObjects="1">
      <p:cViewPr>
        <p:scale>
          <a:sx n="100" d="100"/>
          <a:sy n="100" d="100"/>
        </p:scale>
        <p:origin x="-204" y="474"/>
      </p:cViewPr>
      <p:guideLst>
        <p:guide orient="horz" pos="2160"/>
        <p:guide pos="2880"/>
      </p:guideLst>
    </p:cSldViewPr>
  </p:slideViewPr>
  <p:notesTextViewPr>
    <p:cViewPr>
      <p:scale>
        <a:sx n="100" d="100"/>
        <a:sy n="100" d="100"/>
      </p:scale>
      <p:origin x="0" y="174"/>
    </p:cViewPr>
  </p:notesTextViewPr>
  <p:sorterViewPr>
    <p:cViewPr>
      <p:scale>
        <a:sx n="66" d="100"/>
        <a:sy n="66" d="100"/>
      </p:scale>
      <p:origin x="0" y="11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482600">
              <a:defRPr sz="1300">
                <a:latin typeface="Calibri" pitchFamily="34" charset="0"/>
              </a:defRPr>
            </a:lvl1pPr>
          </a:lstStyle>
          <a:p>
            <a:pPr>
              <a:defRPr/>
            </a:pPr>
            <a:endParaRPr lang="en-US"/>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482600">
              <a:defRPr sz="1300">
                <a:latin typeface="Calibri" pitchFamily="34" charset="0"/>
              </a:defRPr>
            </a:lvl1pPr>
          </a:lstStyle>
          <a:p>
            <a:pPr>
              <a:defRPr/>
            </a:pPr>
            <a:fld id="{069CC19D-799F-4BFC-BD45-C197279321C8}" type="datetimeFigureOut">
              <a:rPr lang="en-US"/>
              <a:pPr>
                <a:defRPr/>
              </a:pPr>
              <a:t>8/27/2013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482600">
              <a:defRPr sz="130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482600">
              <a:defRPr sz="1300">
                <a:latin typeface="Calibri" pitchFamily="34" charset="0"/>
              </a:defRPr>
            </a:lvl1pPr>
          </a:lstStyle>
          <a:p>
            <a:pPr>
              <a:defRPr/>
            </a:pPr>
            <a:fld id="{921C012B-05EB-4C47-843A-CBD89D5E7510}" type="slidenum">
              <a:rPr lang="en-US"/>
              <a:pPr>
                <a:defRPr/>
              </a:pPr>
              <a:t>‹#›</a:t>
            </a:fld>
            <a:endParaRPr lang="en-US"/>
          </a:p>
        </p:txBody>
      </p:sp>
    </p:spTree>
    <p:extLst>
      <p:ext uri="{BB962C8B-B14F-4D97-AF65-F5344CB8AC3E}">
        <p14:creationId xmlns:p14="http://schemas.microsoft.com/office/powerpoint/2010/main" val="21853834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findtreatment.samhsa.gov/"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a:noFill/>
          <a:ln/>
        </p:spPr>
        <p:txBody>
          <a:bodyPr/>
          <a:lstStyle/>
          <a:p>
            <a:pPr eaLnBrk="1" hangingPunct="1">
              <a:spcBef>
                <a:spcPct val="0"/>
              </a:spcBef>
            </a:pPr>
            <a:r>
              <a:rPr lang="en-US" smtClean="0"/>
              <a:t>College students are very aware of the infamous weight gain expected during their first-year, known as the “freshman fifteen.” This program will introduce “the other freshman fifteen” or 15 facts about prescription drug abuse that could save your life. Because, in addition to the expected weight gain, students are likely to encounter the opportunity to misuse or abuse prescription drugs while in college. So, we are here to raise awareness about the dangers of prescription drug abuse, which has the potential to derail your college career.</a:t>
            </a:r>
            <a:endParaRPr lang="en-US" b="1" smtClean="0"/>
          </a:p>
        </p:txBody>
      </p:sp>
      <p:sp>
        <p:nvSpPr>
          <p:cNvPr id="15363" name="Slide Number Placeholder 3"/>
          <p:cNvSpPr>
            <a:spLocks noGrp="1"/>
          </p:cNvSpPr>
          <p:nvPr>
            <p:ph type="sldNum" sz="quarter" idx="5"/>
          </p:nvPr>
        </p:nvSpPr>
        <p:spPr>
          <a:noFill/>
        </p:spPr>
        <p:txBody>
          <a:bodyPr/>
          <a:lstStyle/>
          <a:p>
            <a:fld id="{F7C9BB15-C309-44D9-B2FE-0D956D80F387}"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a:noFill/>
          <a:ln/>
        </p:spPr>
        <p:txBody>
          <a:bodyPr/>
          <a:lstStyle/>
          <a:p>
            <a:pPr marL="228600" indent="-228600" eaLnBrk="1" hangingPunct="1">
              <a:lnSpc>
                <a:spcPct val="80000"/>
              </a:lnSpc>
              <a:spcBef>
                <a:spcPct val="0"/>
              </a:spcBef>
            </a:pPr>
            <a:r>
              <a:rPr lang="en-US" smtClean="0"/>
              <a:t>As you probably understand by now, this is clearly fiction.</a:t>
            </a:r>
          </a:p>
          <a:p>
            <a:pPr marL="228600" indent="-228600" eaLnBrk="1" hangingPunct="1">
              <a:lnSpc>
                <a:spcPct val="80000"/>
              </a:lnSpc>
              <a:spcBef>
                <a:spcPct val="0"/>
              </a:spcBef>
            </a:pPr>
            <a:endParaRPr lang="en-US" smtClean="0"/>
          </a:p>
          <a:p>
            <a:pPr marL="228600" indent="-228600" eaLnBrk="1" hangingPunct="1">
              <a:lnSpc>
                <a:spcPct val="80000"/>
              </a:lnSpc>
              <a:spcBef>
                <a:spcPct val="0"/>
              </a:spcBef>
            </a:pPr>
            <a:r>
              <a:rPr lang="en-US" smtClean="0"/>
              <a:t>Emergency department visits due to prescription drug abuse now exceeds that due to illicit “street” drugs; possessing medications like Vicodin</a:t>
            </a:r>
            <a:r>
              <a:rPr lang="en-US" baseline="30000" smtClean="0"/>
              <a:t>®</a:t>
            </a:r>
            <a:r>
              <a:rPr lang="en-US" smtClean="0"/>
              <a:t>, Xanax</a:t>
            </a:r>
            <a:r>
              <a:rPr lang="en-US" baseline="30000" smtClean="0"/>
              <a:t>®</a:t>
            </a:r>
            <a:r>
              <a:rPr lang="en-US" smtClean="0"/>
              <a:t>, and Adderall</a:t>
            </a:r>
            <a:r>
              <a:rPr lang="en-US" baseline="30000" smtClean="0"/>
              <a:t>®</a:t>
            </a:r>
            <a:r>
              <a:rPr lang="en-US" smtClean="0"/>
              <a:t> without a prescription is a felony; and drug treatment center admissions due to prescription drug addiction has increased dramatically in recent years. In fact, the number of admissions to substance abuse centers involving prescription painkillers alone more than quadrupled between 1998 and 2009 (SAMHSA).</a:t>
            </a:r>
          </a:p>
          <a:p>
            <a:pPr marL="228600" indent="-228600" eaLnBrk="1" hangingPunct="1">
              <a:lnSpc>
                <a:spcPct val="80000"/>
              </a:lnSpc>
              <a:spcBef>
                <a:spcPct val="0"/>
              </a:spcBef>
            </a:pPr>
            <a:endParaRPr lang="en-US" smtClean="0"/>
          </a:p>
          <a:p>
            <a:pPr marL="228600" indent="-228600" eaLnBrk="1" hangingPunct="1">
              <a:lnSpc>
                <a:spcPct val="80000"/>
              </a:lnSpc>
              <a:spcBef>
                <a:spcPct val="0"/>
              </a:spcBef>
            </a:pPr>
            <a:r>
              <a:rPr lang="en-US" smtClean="0"/>
              <a:t>Mixing prescription drugs or taking them with illicit ”street” drugs or alcohol can be deadly, and here’s something else that college students often don’t think about – legal infractions such as those relating to the non-medical use of prescription drugs can come back to haunt you later in life, perhaps when you are applying for graduate school or for a job.</a:t>
            </a:r>
          </a:p>
          <a:p>
            <a:pPr marL="228600" indent="-228600" eaLnBrk="1" hangingPunct="1">
              <a:lnSpc>
                <a:spcPct val="80000"/>
              </a:lnSpc>
              <a:spcBef>
                <a:spcPct val="0"/>
              </a:spcBef>
            </a:pPr>
            <a:endParaRPr lang="en-US" smtClean="0"/>
          </a:p>
          <a:p>
            <a:pPr marL="228600" indent="-228600" eaLnBrk="1" hangingPunct="1">
              <a:lnSpc>
                <a:spcPct val="80000"/>
              </a:lnSpc>
              <a:spcBef>
                <a:spcPct val="0"/>
              </a:spcBef>
            </a:pPr>
            <a:r>
              <a:rPr lang="en-US" smtClean="0"/>
              <a:t>So, our next set of facts is:</a:t>
            </a:r>
            <a:endParaRPr lang="en-US" b="1" smtClean="0"/>
          </a:p>
          <a:p>
            <a:pPr marL="228600" indent="-228600" eaLnBrk="1" hangingPunct="1">
              <a:lnSpc>
                <a:spcPct val="80000"/>
              </a:lnSpc>
              <a:spcBef>
                <a:spcPct val="0"/>
              </a:spcBef>
              <a:buFontTx/>
              <a:buAutoNum type="arabicParenR" startAt="6"/>
            </a:pPr>
            <a:r>
              <a:rPr lang="en-US" smtClean="0"/>
              <a:t> Abusing prescription medications is not a safe alternative to using illicit “street” drugs.</a:t>
            </a:r>
          </a:p>
          <a:p>
            <a:pPr marL="228600" indent="-228600" eaLnBrk="1" hangingPunct="1">
              <a:lnSpc>
                <a:spcPct val="80000"/>
              </a:lnSpc>
              <a:spcBef>
                <a:spcPct val="0"/>
              </a:spcBef>
              <a:buFontTx/>
              <a:buAutoNum type="arabicParenR" startAt="6"/>
            </a:pPr>
            <a:r>
              <a:rPr lang="en-US" smtClean="0"/>
              <a:t> Using medications like Vicodin</a:t>
            </a:r>
            <a:r>
              <a:rPr lang="en-US" baseline="30000" smtClean="0"/>
              <a:t>®</a:t>
            </a:r>
            <a:r>
              <a:rPr lang="en-US" smtClean="0"/>
              <a:t>, Adderall</a:t>
            </a:r>
            <a:r>
              <a:rPr lang="en-US" baseline="30000" smtClean="0"/>
              <a:t>®</a:t>
            </a:r>
            <a:r>
              <a:rPr lang="en-US" smtClean="0"/>
              <a:t>, or Xanax</a:t>
            </a:r>
            <a:r>
              <a:rPr lang="en-US" baseline="30000" smtClean="0"/>
              <a:t>®</a:t>
            </a:r>
            <a:r>
              <a:rPr lang="en-US" smtClean="0"/>
              <a:t> that aren’t prescribed for you is against federal and state laws.</a:t>
            </a:r>
          </a:p>
          <a:p>
            <a:pPr marL="228600" indent="-228600" eaLnBrk="1" hangingPunct="1">
              <a:lnSpc>
                <a:spcPct val="80000"/>
              </a:lnSpc>
              <a:spcBef>
                <a:spcPct val="0"/>
              </a:spcBef>
              <a:buFontTx/>
              <a:buAutoNum type="arabicParenR" startAt="6"/>
            </a:pPr>
            <a:r>
              <a:rPr lang="en-US" smtClean="0"/>
              <a:t> Emergency department visits relating to prescription drug abuse now exceed those relating to illicit “street” drugs.</a:t>
            </a:r>
          </a:p>
          <a:p>
            <a:pPr marL="228600" indent="-228600" eaLnBrk="1" hangingPunct="1">
              <a:lnSpc>
                <a:spcPct val="80000"/>
              </a:lnSpc>
              <a:spcBef>
                <a:spcPct val="0"/>
              </a:spcBef>
              <a:buFontTx/>
              <a:buAutoNum type="arabicParenR" startAt="6"/>
            </a:pPr>
            <a:r>
              <a:rPr lang="en-US" smtClean="0"/>
              <a:t> Some prescription medications can be addicting. </a:t>
            </a:r>
          </a:p>
        </p:txBody>
      </p:sp>
      <p:sp>
        <p:nvSpPr>
          <p:cNvPr id="33795"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482600"/>
            <a:fld id="{9573A17A-0A10-4263-90AD-47D7BA2E5A66}" type="slidenum">
              <a:rPr lang="en-US" sz="1300">
                <a:latin typeface="Calibri" pitchFamily="34" charset="0"/>
              </a:rPr>
              <a:pPr algn="r" defTabSz="482600"/>
              <a:t>10</a:t>
            </a:fld>
            <a:endParaRPr lang="en-US" sz="13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a:noFill/>
          <a:ln/>
        </p:spPr>
        <p:txBody>
          <a:bodyPr/>
          <a:lstStyle/>
          <a:p>
            <a:pPr eaLnBrk="1" hangingPunct="1">
              <a:lnSpc>
                <a:spcPct val="90000"/>
              </a:lnSpc>
              <a:spcBef>
                <a:spcPct val="0"/>
              </a:spcBef>
            </a:pPr>
            <a:r>
              <a:rPr lang="en-US" sz="1100" smtClean="0"/>
              <a:t>Why do some people view the abuse of prescription medications and street drugs differently?</a:t>
            </a:r>
          </a:p>
          <a:p>
            <a:pPr eaLnBrk="1" hangingPunct="1">
              <a:lnSpc>
                <a:spcPct val="90000"/>
              </a:lnSpc>
              <a:spcBef>
                <a:spcPct val="0"/>
              </a:spcBef>
            </a:pPr>
            <a:endParaRPr lang="en-US" sz="1100" smtClean="0"/>
          </a:p>
          <a:p>
            <a:pPr eaLnBrk="1" hangingPunct="1">
              <a:lnSpc>
                <a:spcPct val="90000"/>
              </a:lnSpc>
              <a:spcBef>
                <a:spcPct val="0"/>
              </a:spcBef>
            </a:pPr>
            <a:r>
              <a:rPr lang="en-US" sz="1100" smtClean="0"/>
              <a:t>We have an inherently negative reaction to illicit “street” drugs like heroin, but since prescription medications are approved by the FDA and are legally prescribed by health professionals we often think of them as being safer. And if used under a health professional’s supervision this may be true. But, as we have seen, abusing medications can have a number of harmful health, legal, and social ramifications.</a:t>
            </a:r>
          </a:p>
        </p:txBody>
      </p:sp>
      <p:sp>
        <p:nvSpPr>
          <p:cNvPr id="35843" name="Slide Number Placeholder 3"/>
          <p:cNvSpPr>
            <a:spLocks noGrp="1"/>
          </p:cNvSpPr>
          <p:nvPr>
            <p:ph type="sldNum" sz="quarter" idx="5"/>
          </p:nvPr>
        </p:nvSpPr>
        <p:spPr>
          <a:noFill/>
        </p:spPr>
        <p:txBody>
          <a:bodyPr/>
          <a:lstStyle/>
          <a:p>
            <a:fld id="{BC7E0C2C-A0EE-4013-8A6D-D98D9A027922}"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a:noFill/>
          <a:ln/>
        </p:spPr>
        <p:txBody>
          <a:bodyPr/>
          <a:lstStyle/>
          <a:p>
            <a:pPr eaLnBrk="1" hangingPunct="1">
              <a:lnSpc>
                <a:spcPct val="80000"/>
              </a:lnSpc>
              <a:spcBef>
                <a:spcPct val="0"/>
              </a:spcBef>
            </a:pPr>
            <a:r>
              <a:rPr lang="en-US" sz="1100" smtClean="0"/>
              <a:t>And as this slide demonstrates, by virtue of their chemical structures and mechanisms of action in the body, prescription and street drugs are sometimes more similar than you might think.</a:t>
            </a:r>
          </a:p>
        </p:txBody>
      </p:sp>
      <p:sp>
        <p:nvSpPr>
          <p:cNvPr id="37891"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482600"/>
            <a:fld id="{0615BAB7-0380-420E-BB69-CC515BA271DF}" type="slidenum">
              <a:rPr lang="en-US" sz="1300">
                <a:latin typeface="Calibri" pitchFamily="34" charset="0"/>
              </a:rPr>
              <a:pPr algn="r" defTabSz="482600"/>
              <a:t>12</a:t>
            </a:fld>
            <a:endParaRPr lang="en-US" sz="13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p:spPr>
      </p:sp>
      <p:sp>
        <p:nvSpPr>
          <p:cNvPr id="39938" name="Rectangle 3"/>
          <p:cNvSpPr>
            <a:spLocks noGrp="1"/>
          </p:cNvSpPr>
          <p:nvPr>
            <p:ph type="body" idx="1"/>
          </p:nvPr>
        </p:nvSpPr>
        <p:spPr>
          <a:noFill/>
          <a:ln/>
        </p:spPr>
        <p:txBody>
          <a:bodyPr/>
          <a:lstStyle/>
          <a:p>
            <a:r>
              <a:rPr lang="en-US" smtClean="0"/>
              <a:t>Fact or fiction?: More people die in the U.S. from unintentional drug overdoses than from motor vehicle accidents.</a:t>
            </a:r>
          </a:p>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p:spPr>
      </p:sp>
      <p:sp>
        <p:nvSpPr>
          <p:cNvPr id="41986" name="Rectangle 3"/>
          <p:cNvSpPr>
            <a:spLocks noGrp="1"/>
          </p:cNvSpPr>
          <p:nvPr>
            <p:ph type="body" idx="1"/>
          </p:nvPr>
        </p:nvSpPr>
        <p:spPr>
          <a:noFill/>
          <a:ln/>
        </p:spPr>
        <p:txBody>
          <a:bodyPr/>
          <a:lstStyle/>
          <a:p>
            <a:pPr marL="228600" indent="-228600" eaLnBrk="1" hangingPunct="1">
              <a:spcBef>
                <a:spcPct val="0"/>
              </a:spcBef>
            </a:pPr>
            <a:r>
              <a:rPr lang="en-US" smtClean="0"/>
              <a:t>Unfortunately, this is indeed a fact. Unintentional drug overdose is the leading cause of accidental death in the United States, with an average of 100 people dying everyday, according to the Centers for Disease Control and Prevention.</a:t>
            </a:r>
          </a:p>
          <a:p>
            <a:pPr marL="228600" indent="-228600" eaLnBrk="1" hangingPunct="1">
              <a:spcBef>
                <a:spcPct val="0"/>
              </a:spcBef>
            </a:pPr>
            <a:endParaRPr lang="en-US" b="1" smtClean="0"/>
          </a:p>
          <a:p>
            <a:pPr marL="228600" indent="-228600" eaLnBrk="1" hangingPunct="1">
              <a:spcBef>
                <a:spcPct val="0"/>
              </a:spcBef>
            </a:pPr>
            <a:r>
              <a:rPr lang="en-US" smtClean="0"/>
              <a:t>Fact #10:</a:t>
            </a:r>
          </a:p>
          <a:p>
            <a:pPr marL="228600" indent="-228600" eaLnBrk="1" hangingPunct="1">
              <a:spcBef>
                <a:spcPct val="0"/>
              </a:spcBef>
            </a:pPr>
            <a:r>
              <a:rPr lang="en-US" smtClean="0"/>
              <a:t>10) Unintentional drug overdose is the leading cause of accidental death in the United States.</a:t>
            </a:r>
          </a:p>
          <a:p>
            <a:pPr marL="228600" indent="-228600" eaLnBrk="1" hangingPunct="1">
              <a:spcBef>
                <a:spcPct val="0"/>
              </a:spcBef>
            </a:pPr>
            <a:endParaRPr lang="en-US" smtClean="0"/>
          </a:p>
          <a:p>
            <a:pPr marL="228600" indent="-228600"/>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bwMode="auto">
          <a:noFill/>
          <a:ln>
            <a:solidFill>
              <a:srgbClr val="000000"/>
            </a:solidFill>
            <a:miter lim="800000"/>
            <a:headEnd/>
            <a:tailEnd/>
          </a:ln>
        </p:spPr>
      </p:sp>
      <p:sp>
        <p:nvSpPr>
          <p:cNvPr id="44034" name="Rectangle 3"/>
          <p:cNvSpPr>
            <a:spLocks noGrp="1"/>
          </p:cNvSpPr>
          <p:nvPr>
            <p:ph type="body" idx="1"/>
          </p:nvPr>
        </p:nvSpPr>
        <p:spPr>
          <a:noFill/>
          <a:ln/>
        </p:spPr>
        <p:txBody>
          <a:bodyPr/>
          <a:lstStyle/>
          <a:p>
            <a:r>
              <a:rPr lang="en-US" smtClean="0"/>
              <a:t>Most people who abuse prescription medication get them from a drug dealer – fact or fiction?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a:noFill/>
          <a:ln/>
        </p:spPr>
        <p:txBody>
          <a:bodyPr/>
          <a:lstStyle/>
          <a:p>
            <a:pPr marL="228600" indent="-228600" eaLnBrk="1" hangingPunct="1">
              <a:spcBef>
                <a:spcPct val="0"/>
              </a:spcBef>
            </a:pPr>
            <a:r>
              <a:rPr lang="en-US" smtClean="0"/>
              <a:t>Fiction! </a:t>
            </a:r>
          </a:p>
          <a:p>
            <a:pPr marL="228600" indent="-228600" eaLnBrk="1" hangingPunct="1">
              <a:spcBef>
                <a:spcPct val="0"/>
              </a:spcBef>
            </a:pPr>
            <a:endParaRPr lang="en-US" smtClean="0"/>
          </a:p>
          <a:p>
            <a:pPr marL="228600" indent="-228600" eaLnBrk="1" hangingPunct="1">
              <a:spcBef>
                <a:spcPct val="0"/>
              </a:spcBef>
            </a:pPr>
            <a:r>
              <a:rPr lang="en-US" smtClean="0"/>
              <a:t>Access, due to the high quantity of these medications prescribed, is a key underlying contributor to this problem. In fact, the Centers for Disease Control &amp; Prevention tell us that enough pain medications were prescribed in 2010 to medicate every American adult around-the-clock for a month. This enables the majority of prescription drug abusers to get them from family members or friends.</a:t>
            </a:r>
          </a:p>
          <a:p>
            <a:pPr marL="228600" indent="-228600" eaLnBrk="1" hangingPunct="1">
              <a:spcBef>
                <a:spcPct val="0"/>
              </a:spcBef>
            </a:pPr>
            <a:endParaRPr lang="en-US" b="1" smtClean="0"/>
          </a:p>
          <a:p>
            <a:pPr marL="228600" indent="-228600" eaLnBrk="1" hangingPunct="1">
              <a:spcBef>
                <a:spcPct val="0"/>
              </a:spcBef>
            </a:pPr>
            <a:r>
              <a:rPr lang="en-US" smtClean="0"/>
              <a:t>Facts #11:</a:t>
            </a:r>
          </a:p>
          <a:p>
            <a:pPr marL="228600" indent="-228600" eaLnBrk="1" hangingPunct="1">
              <a:spcBef>
                <a:spcPct val="0"/>
              </a:spcBef>
              <a:buFontTx/>
              <a:buAutoNum type="arabicParenR" startAt="11"/>
            </a:pPr>
            <a:r>
              <a:rPr lang="en-US" smtClean="0"/>
              <a:t> Most people who abuse prescription medications get them from family members or friends.</a:t>
            </a:r>
          </a:p>
          <a:p>
            <a:pPr marL="228600" indent="-228600"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a:noFill/>
          <a:ln/>
        </p:spPr>
        <p:txBody>
          <a:bodyPr/>
          <a:lstStyle/>
          <a:p>
            <a:pPr eaLnBrk="1" hangingPunct="1">
              <a:spcBef>
                <a:spcPct val="0"/>
              </a:spcBef>
            </a:pPr>
            <a:r>
              <a:rPr lang="en-US" smtClean="0"/>
              <a:t>What can we do to prevent others from abusing our prescription medications?</a:t>
            </a:r>
            <a:br>
              <a:rPr lang="en-US" smtClean="0"/>
            </a:br>
            <a:endParaRPr lang="en-US" b="1" smtClean="0"/>
          </a:p>
          <a:p>
            <a:pPr eaLnBrk="1" hangingPunct="1">
              <a:spcBef>
                <a:spcPct val="0"/>
              </a:spcBef>
            </a:pPr>
            <a:r>
              <a:rPr lang="en-US" smtClean="0"/>
              <a:t>First, simply don’t share your prescription medications with others. They were prescribed just for you and, as we have learned, others could actually be harmed by using them without medical supervision.</a:t>
            </a:r>
          </a:p>
          <a:p>
            <a:pPr eaLnBrk="1" hangingPunct="1">
              <a:spcBef>
                <a:spcPct val="0"/>
              </a:spcBef>
            </a:pPr>
            <a:endParaRPr lang="en-US" smtClean="0"/>
          </a:p>
          <a:p>
            <a:pPr eaLnBrk="1" hangingPunct="1">
              <a:spcBef>
                <a:spcPct val="0"/>
              </a:spcBef>
            </a:pPr>
            <a:r>
              <a:rPr lang="en-US" smtClean="0"/>
              <a:t>Two other things we must do is store our medications securely and properly dispose of medications when we no longer need them (see www.FDA.gov for safe disposal guidelines or participate in a drug take-back program in your community). These steps will help keep them out of the hands of potential abusers.</a:t>
            </a:r>
          </a:p>
          <a:p>
            <a:pPr eaLnBrk="1" hangingPunct="1">
              <a:spcBef>
                <a:spcPct val="0"/>
              </a:spcBef>
            </a:pPr>
            <a:endParaRPr lang="en-US" smtClean="0"/>
          </a:p>
          <a:p>
            <a:pPr eaLnBrk="1" hangingPunct="1">
              <a:spcBef>
                <a:spcPct val="0"/>
              </a:spcBef>
            </a:pPr>
            <a:r>
              <a:rPr lang="en-US" smtClean="0"/>
              <a:t>Fact #12:</a:t>
            </a:r>
          </a:p>
          <a:p>
            <a:pPr eaLnBrk="1" hangingPunct="1">
              <a:spcBef>
                <a:spcPct val="0"/>
              </a:spcBef>
            </a:pPr>
            <a:r>
              <a:rPr lang="en-US" smtClean="0"/>
              <a:t>12) It is critical that we store prescription medications securely and properly dispose of them when they are no longer needed to prevent misuse or abuse by others.</a:t>
            </a:r>
          </a:p>
        </p:txBody>
      </p:sp>
      <p:sp>
        <p:nvSpPr>
          <p:cNvPr id="48131" name="Slide Number Placeholder 3"/>
          <p:cNvSpPr>
            <a:spLocks noGrp="1"/>
          </p:cNvSpPr>
          <p:nvPr>
            <p:ph type="sldNum" sz="quarter" idx="5"/>
          </p:nvPr>
        </p:nvSpPr>
        <p:spPr>
          <a:noFill/>
        </p:spPr>
        <p:txBody>
          <a:bodyPr/>
          <a:lstStyle/>
          <a:p>
            <a:fld id="{FE383F63-C27B-4E32-93B4-C4089F7BC602}"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a:noFill/>
          <a:ln/>
        </p:spPr>
        <p:txBody>
          <a:bodyPr/>
          <a:lstStyle/>
          <a:p>
            <a:r>
              <a:rPr lang="en-US" smtClean="0"/>
              <a:t>We grow up learning that sharing is caring, so it must be ok to share your prescription medications with others if they have a similar medical condition – fact or fiction?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TextEdit="1"/>
          </p:cNvSpPr>
          <p:nvPr>
            <p:ph type="sldImg"/>
          </p:nvPr>
        </p:nvSpPr>
        <p:spPr bwMode="auto">
          <a:noFill/>
          <a:ln>
            <a:solidFill>
              <a:srgbClr val="000000"/>
            </a:solidFill>
            <a:miter lim="800000"/>
            <a:headEnd/>
            <a:tailEnd/>
          </a:ln>
        </p:spPr>
      </p:sp>
      <p:sp>
        <p:nvSpPr>
          <p:cNvPr id="52226" name="Rectangle 3"/>
          <p:cNvSpPr>
            <a:spLocks noGrp="1"/>
          </p:cNvSpPr>
          <p:nvPr>
            <p:ph type="body" idx="1"/>
          </p:nvPr>
        </p:nvSpPr>
        <p:spPr>
          <a:noFill/>
          <a:ln/>
        </p:spPr>
        <p:txBody>
          <a:bodyPr/>
          <a:lstStyle/>
          <a:p>
            <a:pPr marL="228600" indent="-228600" eaLnBrk="1" hangingPunct="1">
              <a:spcBef>
                <a:spcPct val="0"/>
              </a:spcBef>
            </a:pPr>
            <a:r>
              <a:rPr lang="en-US" smtClean="0"/>
              <a:t>You guessed it – fiction!</a:t>
            </a:r>
          </a:p>
          <a:p>
            <a:pPr marL="228600" indent="-228600" eaLnBrk="1" hangingPunct="1">
              <a:spcBef>
                <a:spcPct val="0"/>
              </a:spcBef>
            </a:pPr>
            <a:endParaRPr lang="en-US" smtClean="0"/>
          </a:p>
          <a:p>
            <a:pPr marL="228600" indent="-228600" eaLnBrk="1" hangingPunct="1">
              <a:spcBef>
                <a:spcPct val="0"/>
              </a:spcBef>
            </a:pPr>
            <a:r>
              <a:rPr lang="en-US" smtClean="0"/>
              <a:t>We have to remember that there is a reason for the prescription. The Food and Drug Administration has decided that certain drugs are only safe if used under medical supervision. When we circumvent that protection, bad things can happen.</a:t>
            </a:r>
          </a:p>
          <a:p>
            <a:pPr marL="228600" indent="-228600" eaLnBrk="1" hangingPunct="1">
              <a:spcBef>
                <a:spcPct val="0"/>
              </a:spcBef>
            </a:pPr>
            <a:endParaRPr lang="en-US" smtClean="0"/>
          </a:p>
          <a:p>
            <a:pPr marL="228600" indent="-228600" eaLnBrk="1" hangingPunct="1">
              <a:spcBef>
                <a:spcPct val="0"/>
              </a:spcBef>
            </a:pPr>
            <a:r>
              <a:rPr lang="en-US" smtClean="0"/>
              <a:t>Another thing that college students seldom consider is the liability you may expose yourself to when sharing medications. If someone is hurt when you give them your prescription drugs, of course you would feel terrible, but you could also be liable for any harm experienced by the person to whom you provided the medication.</a:t>
            </a:r>
          </a:p>
          <a:p>
            <a:pPr marL="228600" indent="-228600" eaLnBrk="1" hangingPunct="1">
              <a:spcBef>
                <a:spcPct val="0"/>
              </a:spcBef>
            </a:pPr>
            <a:endParaRPr lang="en-US" b="1" smtClean="0"/>
          </a:p>
          <a:p>
            <a:pPr marL="228600" indent="-228600" eaLnBrk="1" hangingPunct="1">
              <a:spcBef>
                <a:spcPct val="0"/>
              </a:spcBef>
            </a:pPr>
            <a:r>
              <a:rPr lang="en-US" smtClean="0"/>
              <a:t>Facts 13 &amp; 14:</a:t>
            </a:r>
          </a:p>
          <a:p>
            <a:pPr marL="228600" indent="-228600" eaLnBrk="1" hangingPunct="1">
              <a:spcBef>
                <a:spcPct val="0"/>
              </a:spcBef>
              <a:buFontTx/>
              <a:buAutoNum type="arabicParenR" startAt="13"/>
            </a:pPr>
            <a:r>
              <a:rPr lang="en-US" smtClean="0"/>
              <a:t> It is important to only use prescription medications as prescribed by a healthcare professional. </a:t>
            </a:r>
          </a:p>
          <a:p>
            <a:pPr marL="228600" indent="-228600" eaLnBrk="1" hangingPunct="1">
              <a:spcBef>
                <a:spcPct val="0"/>
              </a:spcBef>
              <a:buFontTx/>
              <a:buAutoNum type="arabicParenR" startAt="13"/>
            </a:pPr>
            <a:r>
              <a:rPr lang="en-US" smtClean="0"/>
              <a:t> When you share your prescription medications with others, you could be liable if that person is harmed.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a:noFill/>
          <a:ln/>
        </p:spPr>
        <p:txBody>
          <a:bodyPr/>
          <a:lstStyle/>
          <a:p>
            <a:r>
              <a:rPr lang="en-US" smtClean="0"/>
              <a:t>We will introduce these 15 facts by engaging the group in a discussion around six “fact or fiction” questions. So, let’s get started! </a:t>
            </a:r>
          </a:p>
          <a:p>
            <a:endParaRPr lang="en-US" smtClean="0"/>
          </a:p>
          <a:p>
            <a:r>
              <a:rPr lang="en-US" smtClean="0"/>
              <a:t>We all know that the abuse of illicit “street” drugs is a huge problem in our society, but is this America’s biggest drug problem -- fact or fiction?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a:noFill/>
          <a:ln/>
        </p:spPr>
        <p:txBody>
          <a:bodyPr/>
          <a:lstStyle/>
          <a:p>
            <a:pPr eaLnBrk="1" hangingPunct="1">
              <a:spcBef>
                <a:spcPct val="0"/>
              </a:spcBef>
            </a:pPr>
            <a:r>
              <a:rPr lang="en-US" smtClean="0"/>
              <a:t>Our final fact is a short summation of all that we have discussed previously:</a:t>
            </a:r>
          </a:p>
          <a:p>
            <a:pPr eaLnBrk="1" hangingPunct="1">
              <a:spcBef>
                <a:spcPct val="0"/>
              </a:spcBef>
            </a:pPr>
            <a:endParaRPr lang="en-US" smtClean="0"/>
          </a:p>
          <a:p>
            <a:pPr eaLnBrk="1" hangingPunct="1">
              <a:spcBef>
                <a:spcPct val="0"/>
              </a:spcBef>
            </a:pPr>
            <a:r>
              <a:rPr lang="en-US" smtClean="0"/>
              <a:t>15) Prescription drugs can help us live longer and healthier lives – but only if they are used properly under medical supervision.</a:t>
            </a:r>
          </a:p>
          <a:p>
            <a:pPr eaLnBrk="1" hangingPunct="1">
              <a:spcBef>
                <a:spcPct val="0"/>
              </a:spcBef>
            </a:pPr>
            <a:endParaRPr lang="en-US" b="1" smtClean="0"/>
          </a:p>
          <a:p>
            <a:pPr eaLnBrk="1" hangingPunct="1">
              <a:spcBef>
                <a:spcPct val="0"/>
              </a:spcBef>
            </a:pPr>
            <a:r>
              <a:rPr lang="en-US" smtClean="0"/>
              <a:t>Prescription drugs are very beneficial to our society. More and more, we are able to treat diseases that were previously incurable. In some cases, diseases that were once fatal are becoming chronic conditions due to these medications.  Medications to treat diseases like AIDS and even some cancers have allowed countless people to live longer and healthier lives. But when misused or abused, prescription drugs can be harmful and even deadly.</a:t>
            </a:r>
          </a:p>
        </p:txBody>
      </p:sp>
      <p:sp>
        <p:nvSpPr>
          <p:cNvPr id="54275" name="Slide Number Placeholder 3"/>
          <p:cNvSpPr>
            <a:spLocks noGrp="1"/>
          </p:cNvSpPr>
          <p:nvPr>
            <p:ph type="sldNum" sz="quarter" idx="5"/>
          </p:nvPr>
        </p:nvSpPr>
        <p:spPr>
          <a:noFill/>
        </p:spPr>
        <p:txBody>
          <a:bodyPr/>
          <a:lstStyle/>
          <a:p>
            <a:fld id="{C5370033-2A42-4A2C-8396-AD75C3DC7718}"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a:noFill/>
          <a:ln/>
        </p:spPr>
        <p:txBody>
          <a:bodyPr/>
          <a:lstStyle/>
          <a:p>
            <a:pPr eaLnBrk="1" hangingPunct="1">
              <a:spcBef>
                <a:spcPct val="0"/>
              </a:spcBef>
            </a:pPr>
            <a:r>
              <a:rPr lang="en-US" smtClean="0"/>
              <a:t>We hope you have a fantastic college experience! Work hard, have fun, and stay well. Don’t let the abuse of prescription drugs derail your dream.</a:t>
            </a:r>
          </a:p>
          <a:p>
            <a:pPr eaLnBrk="1" hangingPunct="1">
              <a:spcBef>
                <a:spcPct val="0"/>
              </a:spcBef>
            </a:pPr>
            <a:endParaRPr lang="en-US" smtClean="0"/>
          </a:p>
          <a:p>
            <a:pPr eaLnBrk="1" hangingPunct="1">
              <a:spcBef>
                <a:spcPct val="0"/>
              </a:spcBef>
            </a:pPr>
            <a:r>
              <a:rPr lang="en-US" u="sng" smtClean="0"/>
              <a:t>If you need help dealing with a prescription drug abuse issue</a:t>
            </a:r>
            <a:r>
              <a:rPr lang="en-US" smtClean="0"/>
              <a:t>:</a:t>
            </a:r>
          </a:p>
          <a:p>
            <a:pPr eaLnBrk="1" hangingPunct="1">
              <a:spcBef>
                <a:spcPct val="0"/>
              </a:spcBef>
            </a:pPr>
            <a:endParaRPr lang="en-US" smtClean="0"/>
          </a:p>
          <a:p>
            <a:r>
              <a:rPr lang="en-US" smtClean="0"/>
              <a:t>Contact your college or university counseling, student health or wellness center.</a:t>
            </a:r>
          </a:p>
          <a:p>
            <a:endParaRPr lang="en-US" smtClean="0"/>
          </a:p>
          <a:p>
            <a:r>
              <a:rPr lang="en-US" smtClean="0"/>
              <a:t>Talk with your family, your doctor or pharmacist, academic advisor, or resident advisor.</a:t>
            </a:r>
          </a:p>
          <a:p>
            <a:endParaRPr lang="en-US" smtClean="0"/>
          </a:p>
          <a:p>
            <a:r>
              <a:rPr lang="en-US" smtClean="0"/>
              <a:t>The U.S. Substance Abuse and Mental Health Services Administration provides a searchable directory of drug and alcohol treatment programs, see </a:t>
            </a:r>
            <a:r>
              <a:rPr lang="en-US" smtClean="0">
                <a:hlinkClick r:id="rId3"/>
              </a:rPr>
              <a:t>http://findtreatment.samhsa.gov</a:t>
            </a:r>
            <a:r>
              <a:rPr lang="en-US" smtClean="0"/>
              <a:t>.</a:t>
            </a:r>
          </a:p>
          <a:p>
            <a:endParaRPr lang="en-US" smtClean="0"/>
          </a:p>
          <a:p>
            <a:r>
              <a:rPr lang="en-US" smtClean="0"/>
              <a:t>For a poisoning emergency (e.g., drug overdose) in the U.S. call 1-800-222-1222.</a:t>
            </a:r>
          </a:p>
        </p:txBody>
      </p:sp>
      <p:sp>
        <p:nvSpPr>
          <p:cNvPr id="56323"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482600"/>
            <a:fld id="{EDC5C42F-DA7B-41A6-8C9A-68EA4D3BB33F}" type="slidenum">
              <a:rPr lang="en-US" sz="1300">
                <a:latin typeface="Calibri" pitchFamily="34" charset="0"/>
              </a:rPr>
              <a:pPr algn="r" defTabSz="482600"/>
              <a:t>21</a:t>
            </a:fld>
            <a:endParaRPr lang="en-US" sz="13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a:noFill/>
          <a:ln/>
        </p:spPr>
        <p:txBody>
          <a:bodyPr/>
          <a:lstStyle/>
          <a:p>
            <a:pPr marL="228600" indent="-228600" eaLnBrk="1" hangingPunct="1">
              <a:spcBef>
                <a:spcPct val="0"/>
              </a:spcBef>
            </a:pPr>
            <a:r>
              <a:rPr lang="en-US" smtClean="0"/>
              <a:t>This is fiction! Based on data from the National Survey on Drug Use and Health (NSDUH, Substance Abuse and Mental Health Services Administration), we know that the abuse of prescription medications exceeds that for all illicit “street” drugs combined, except marijuana. If you combine data for the abuse of the different types of prescription drugs, it exceeds the abuse of marijuana. We also know that prescription and non-prescription medications constitute four of the top five abused substances by high school students, which contributes to the trends we are seeing in our colleges and universities.</a:t>
            </a:r>
          </a:p>
          <a:p>
            <a:pPr marL="228600" indent="-228600" eaLnBrk="1" hangingPunct="1">
              <a:spcBef>
                <a:spcPct val="0"/>
              </a:spcBef>
            </a:pPr>
            <a:endParaRPr lang="en-US" smtClean="0"/>
          </a:p>
          <a:p>
            <a:pPr marL="228600" indent="-228600" eaLnBrk="1" hangingPunct="1">
              <a:spcBef>
                <a:spcPct val="0"/>
              </a:spcBef>
            </a:pPr>
            <a:r>
              <a:rPr lang="en-US" smtClean="0"/>
              <a:t>So here is our first fact:</a:t>
            </a:r>
            <a:endParaRPr lang="en-US" b="1" smtClean="0"/>
          </a:p>
          <a:p>
            <a:pPr marL="228600" indent="-228600" eaLnBrk="1" hangingPunct="1">
              <a:spcBef>
                <a:spcPct val="0"/>
              </a:spcBef>
              <a:buFontTx/>
              <a:buAutoNum type="arabicParenR"/>
            </a:pPr>
            <a:r>
              <a:rPr lang="en-US" smtClean="0"/>
              <a:t> Prescription medications are among the most abused substances in the United States.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a:noFill/>
          <a:ln/>
        </p:spPr>
        <p:txBody>
          <a:bodyPr/>
          <a:lstStyle/>
          <a:p>
            <a:r>
              <a:rPr lang="en-US" smtClean="0"/>
              <a:t>What types of prescription drugs are most commonly abused? Any thoughts?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a:noFill/>
          <a:ln/>
        </p:spPr>
        <p:txBody>
          <a:bodyPr/>
          <a:lstStyle/>
          <a:p>
            <a:pPr marL="228600" indent="-228600" eaLnBrk="1" hangingPunct="1">
              <a:spcBef>
                <a:spcPct val="0"/>
              </a:spcBef>
            </a:pPr>
            <a:r>
              <a:rPr lang="en-US" smtClean="0"/>
              <a:t>The three types of medications we are most concerned about in terms of abuse are painkillers, sedatives, and stimulants. </a:t>
            </a:r>
          </a:p>
          <a:p>
            <a:pPr marL="228600" indent="-228600" eaLnBrk="1" hangingPunct="1">
              <a:spcBef>
                <a:spcPct val="0"/>
              </a:spcBef>
            </a:pPr>
            <a:endParaRPr lang="en-US" smtClean="0"/>
          </a:p>
          <a:p>
            <a:pPr marL="228600" indent="-228600" eaLnBrk="1" hangingPunct="1">
              <a:spcBef>
                <a:spcPct val="0"/>
              </a:spcBef>
            </a:pPr>
            <a:r>
              <a:rPr lang="en-US" smtClean="0"/>
              <a:t>The opioid painkillers are often abused, can be very addicting, and are the single biggest culprits in overdose deaths. These include products like OxyContin</a:t>
            </a:r>
            <a:r>
              <a:rPr lang="en-US" baseline="30000" smtClean="0"/>
              <a:t>®</a:t>
            </a:r>
            <a:r>
              <a:rPr lang="en-US" smtClean="0"/>
              <a:t>, Vicodin</a:t>
            </a:r>
            <a:r>
              <a:rPr lang="en-US" baseline="30000" smtClean="0"/>
              <a:t>®</a:t>
            </a:r>
            <a:r>
              <a:rPr lang="en-US" smtClean="0"/>
              <a:t>, and Percocet</a:t>
            </a:r>
            <a:r>
              <a:rPr lang="en-US" baseline="30000" smtClean="0"/>
              <a:t>®</a:t>
            </a:r>
            <a:r>
              <a:rPr lang="en-US" smtClean="0"/>
              <a:t>. Opioids are synthetic relatives of opiates, which are naturally occurring substances found in the opium poppy. </a:t>
            </a:r>
          </a:p>
          <a:p>
            <a:pPr marL="228600" indent="-228600" eaLnBrk="1" hangingPunct="1">
              <a:spcBef>
                <a:spcPct val="0"/>
              </a:spcBef>
            </a:pPr>
            <a:endParaRPr lang="en-US" smtClean="0"/>
          </a:p>
          <a:p>
            <a:pPr marL="228600" indent="-228600" eaLnBrk="1" hangingPunct="1">
              <a:spcBef>
                <a:spcPct val="0"/>
              </a:spcBef>
            </a:pPr>
            <a:r>
              <a:rPr lang="en-US" smtClean="0"/>
              <a:t>Sedatives, sometimes referred to as ”downers,” are medications like Xanax</a:t>
            </a:r>
            <a:r>
              <a:rPr lang="en-US" baseline="30000" smtClean="0"/>
              <a:t>®</a:t>
            </a:r>
            <a:r>
              <a:rPr lang="en-US" smtClean="0"/>
              <a:t>, Ativan</a:t>
            </a:r>
            <a:r>
              <a:rPr lang="en-US" baseline="30000" smtClean="0"/>
              <a:t>®</a:t>
            </a:r>
            <a:r>
              <a:rPr lang="en-US" smtClean="0"/>
              <a:t>, and Valium</a:t>
            </a:r>
            <a:r>
              <a:rPr lang="en-US" baseline="30000" smtClean="0"/>
              <a:t>®</a:t>
            </a:r>
            <a:r>
              <a:rPr lang="en-US" smtClean="0"/>
              <a:t>.</a:t>
            </a:r>
          </a:p>
          <a:p>
            <a:pPr marL="228600" indent="-228600" eaLnBrk="1" hangingPunct="1">
              <a:spcBef>
                <a:spcPct val="0"/>
              </a:spcBef>
            </a:pPr>
            <a:endParaRPr lang="en-US" smtClean="0"/>
          </a:p>
          <a:p>
            <a:pPr marL="228600" indent="-228600" eaLnBrk="1" hangingPunct="1">
              <a:spcBef>
                <a:spcPct val="0"/>
              </a:spcBef>
            </a:pPr>
            <a:r>
              <a:rPr lang="en-US" smtClean="0"/>
              <a:t>Stimulants, sometimes referred to as “uppers” or “study drugs,” are medications like Adderall</a:t>
            </a:r>
            <a:r>
              <a:rPr lang="en-US" baseline="30000" smtClean="0"/>
              <a:t>®</a:t>
            </a:r>
            <a:r>
              <a:rPr lang="en-US" smtClean="0"/>
              <a:t>, Ritalin</a:t>
            </a:r>
            <a:r>
              <a:rPr lang="en-US" baseline="30000" smtClean="0"/>
              <a:t>®</a:t>
            </a:r>
            <a:r>
              <a:rPr lang="en-US" smtClean="0"/>
              <a:t>, and Concerta</a:t>
            </a:r>
            <a:r>
              <a:rPr lang="en-US" baseline="30000" smtClean="0"/>
              <a:t>®</a:t>
            </a:r>
            <a:r>
              <a:rPr lang="en-US" smtClean="0"/>
              <a:t>. The abuse of this type of drug represents a major concern on our campuses, because the nonmedical use of these drugs among college students is more than twice as high as that among non-students who are 18-22 years of age (NSDUH). More than half of students who legitimately use a prescription stimulant under direction of their doctor have been asked to sell, trade, or give away their medication in the past year (National Council on Patient Information and Education).</a:t>
            </a:r>
            <a:endParaRPr lang="en-US" b="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TextEdit="1"/>
          </p:cNvSpPr>
          <p:nvPr>
            <p:ph type="sldImg"/>
          </p:nvPr>
        </p:nvSpPr>
        <p:spPr bwMode="auto">
          <a:noFill/>
          <a:ln>
            <a:solidFill>
              <a:srgbClr val="000000"/>
            </a:solidFill>
            <a:miter lim="800000"/>
            <a:headEnd/>
            <a:tailEnd/>
          </a:ln>
        </p:spPr>
      </p:sp>
      <p:sp>
        <p:nvSpPr>
          <p:cNvPr id="25602" name="Rectangle 3"/>
          <p:cNvSpPr>
            <a:spLocks noGrp="1"/>
          </p:cNvSpPr>
          <p:nvPr>
            <p:ph type="body" idx="1"/>
          </p:nvPr>
        </p:nvSpPr>
        <p:spPr>
          <a:noFill/>
          <a:ln/>
        </p:spPr>
        <p:txBody>
          <a:bodyPr/>
          <a:lstStyle/>
          <a:p>
            <a:r>
              <a:rPr lang="en-US" smtClean="0"/>
              <a:t>Here’s our next “fact or fiction” question: Are college students at high risk for prescription drug abuse? Fact or fiction?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a:noFill/>
          <a:ln/>
        </p:spPr>
        <p:txBody>
          <a:bodyPr/>
          <a:lstStyle/>
          <a:p>
            <a:pPr marL="228600" indent="-228600" eaLnBrk="1" hangingPunct="1">
              <a:spcBef>
                <a:spcPct val="0"/>
              </a:spcBef>
            </a:pPr>
            <a:r>
              <a:rPr lang="en-US" smtClean="0"/>
              <a:t>This one is a fact, because we know from the National Survey on Drug Use and Health that the average age when prescription drug abuse starts is around 21. This is why we are here to discuss these issues with you today, because we don’t want you to become part of this statistic.</a:t>
            </a:r>
          </a:p>
          <a:p>
            <a:pPr marL="228600" indent="-228600" eaLnBrk="1" hangingPunct="1">
              <a:spcBef>
                <a:spcPct val="0"/>
              </a:spcBef>
            </a:pPr>
            <a:endParaRPr lang="en-US" smtClean="0"/>
          </a:p>
          <a:p>
            <a:pPr marL="228600" indent="-228600" eaLnBrk="1" hangingPunct="1">
              <a:spcBef>
                <a:spcPct val="0"/>
              </a:spcBef>
            </a:pPr>
            <a:r>
              <a:rPr lang="en-US" smtClean="0"/>
              <a:t>On the other hand, we don’t want to give the impression that a majority of students are abusing these substances, because they are not. Students need to understand that it is not the norm on campus to abuse prescription medications for studying, partying, or self-medicating.</a:t>
            </a:r>
          </a:p>
          <a:p>
            <a:pPr marL="228600" indent="-228600" eaLnBrk="1" hangingPunct="1">
              <a:spcBef>
                <a:spcPct val="0"/>
              </a:spcBef>
            </a:pPr>
            <a:endParaRPr lang="en-US" b="1" smtClean="0"/>
          </a:p>
          <a:p>
            <a:pPr marL="228600" indent="-228600" eaLnBrk="1" hangingPunct="1">
              <a:spcBef>
                <a:spcPct val="0"/>
              </a:spcBef>
            </a:pPr>
            <a:r>
              <a:rPr lang="en-US" smtClean="0"/>
              <a:t>Here are our next three facts:</a:t>
            </a:r>
          </a:p>
          <a:p>
            <a:pPr marL="228600" indent="-228600" eaLnBrk="1" hangingPunct="1">
              <a:spcBef>
                <a:spcPct val="0"/>
              </a:spcBef>
            </a:pPr>
            <a:r>
              <a:rPr lang="en-US" smtClean="0"/>
              <a:t>2) The average age when prescription drug abuse starts is around 21.</a:t>
            </a:r>
          </a:p>
          <a:p>
            <a:pPr marL="228600" indent="-228600" eaLnBrk="1" hangingPunct="1">
              <a:spcBef>
                <a:spcPct val="0"/>
              </a:spcBef>
            </a:pPr>
            <a:r>
              <a:rPr lang="en-US" smtClean="0"/>
              <a:t>3) Non-medical use of prescription drugs by college students has doubled since the 1990’s.</a:t>
            </a:r>
          </a:p>
          <a:p>
            <a:pPr marL="228600" indent="-228600" eaLnBrk="1" hangingPunct="1">
              <a:spcBef>
                <a:spcPct val="0"/>
              </a:spcBef>
            </a:pPr>
            <a:r>
              <a:rPr lang="en-US" smtClean="0"/>
              <a:t>4) About half of all college students will have the opportunity to abuse a prescription drug by their sophomore year.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a:noFill/>
          <a:ln/>
        </p:spPr>
        <p:txBody>
          <a:bodyPr/>
          <a:lstStyle/>
          <a:p>
            <a:pPr eaLnBrk="1" hangingPunct="1">
              <a:lnSpc>
                <a:spcPct val="80000"/>
              </a:lnSpc>
              <a:spcBef>
                <a:spcPct val="0"/>
              </a:spcBef>
            </a:pPr>
            <a:r>
              <a:rPr lang="en-US" smtClean="0"/>
              <a:t>Why do you think college students sometimes misuse or abuse prescription medications?</a:t>
            </a:r>
          </a:p>
          <a:p>
            <a:pPr eaLnBrk="1" hangingPunct="1">
              <a:lnSpc>
                <a:spcPct val="80000"/>
              </a:lnSpc>
              <a:spcBef>
                <a:spcPct val="0"/>
              </a:spcBef>
            </a:pPr>
            <a:endParaRPr lang="en-US" smtClean="0"/>
          </a:p>
          <a:p>
            <a:pPr>
              <a:lnSpc>
                <a:spcPct val="80000"/>
              </a:lnSpc>
            </a:pPr>
            <a:r>
              <a:rPr lang="en-US" smtClean="0"/>
              <a:t>There may be several reasons. For example, there are some prevailing misperceptions of safety and legality when abusing prescription medications, and students often have relatively easy access to these substances.</a:t>
            </a:r>
          </a:p>
          <a:p>
            <a:pPr>
              <a:lnSpc>
                <a:spcPct val="80000"/>
              </a:lnSpc>
            </a:pPr>
            <a:endParaRPr lang="en-US" smtClean="0"/>
          </a:p>
          <a:p>
            <a:pPr>
              <a:lnSpc>
                <a:spcPct val="80000"/>
              </a:lnSpc>
            </a:pPr>
            <a:r>
              <a:rPr lang="en-US" smtClean="0"/>
              <a:t>Perhaps one of the biggest factors is that you have grown up in a drug-taking society. We use more medications than any other country, we are one of only two countries (U.S. and New Zealand) that allow direct-to-consumer advertising of prescription drugs, we expect “quick fixes,” and all of this may tend to normalize the use of medications. This may also contribute to a phenomenon called “pharmaceutical populism,” which Greg Critser (</a:t>
            </a:r>
            <a:r>
              <a:rPr lang="en-US" i="1" smtClean="0"/>
              <a:t>Generation Rx: How Prescription Drugs are Altering American Lives, Minds, and Bodies</a:t>
            </a:r>
            <a:r>
              <a:rPr lang="en-US" smtClean="0"/>
              <a:t>) described as a growing campus culture of self-diagnosis and self-prescribing. Students may misuse medications in an attempt to manage their lives, often with very negative consequences.</a:t>
            </a:r>
          </a:p>
          <a:p>
            <a:pPr>
              <a:lnSpc>
                <a:spcPct val="80000"/>
              </a:lnSpc>
            </a:pPr>
            <a:endParaRPr lang="en-US" smtClean="0"/>
          </a:p>
          <a:p>
            <a:pPr>
              <a:lnSpc>
                <a:spcPct val="80000"/>
              </a:lnSpc>
            </a:pPr>
            <a:r>
              <a:rPr lang="en-US" smtClean="0"/>
              <a:t>Fact #5:</a:t>
            </a:r>
          </a:p>
          <a:p>
            <a:pPr>
              <a:lnSpc>
                <a:spcPct val="80000"/>
              </a:lnSpc>
            </a:pPr>
            <a:r>
              <a:rPr lang="en-US" smtClean="0"/>
              <a:t>5) A growing campus culture of self-diagnosis and self-prescribing has the potential to cause negative health effects and lead to the dangers of prescription drug abuse.</a:t>
            </a:r>
          </a:p>
        </p:txBody>
      </p:sp>
      <p:sp>
        <p:nvSpPr>
          <p:cNvPr id="29699" name="Slide Number Placeholder 3"/>
          <p:cNvSpPr>
            <a:spLocks noGrp="1"/>
          </p:cNvSpPr>
          <p:nvPr>
            <p:ph type="sldNum" sz="quarter" idx="5"/>
          </p:nvPr>
        </p:nvSpPr>
        <p:spPr>
          <a:noFill/>
        </p:spPr>
        <p:txBody>
          <a:bodyPr/>
          <a:lstStyle/>
          <a:p>
            <a:fld id="{17FCDAC8-E567-454B-AAD4-629D4970E343}"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a:noFill/>
          <a:ln/>
        </p:spPr>
        <p:txBody>
          <a:bodyPr/>
          <a:lstStyle/>
          <a:p>
            <a:pPr eaLnBrk="1" hangingPunct="1">
              <a:spcBef>
                <a:spcPct val="0"/>
              </a:spcBef>
            </a:pPr>
            <a:r>
              <a:rPr lang="en-US" smtClean="0"/>
              <a:t>Let’s explore some of these factors. How about prevailing perceptions of relative safety and legality when abusing prescription drugs – fact or fiction?</a:t>
            </a:r>
          </a:p>
        </p:txBody>
      </p:sp>
      <p:sp>
        <p:nvSpPr>
          <p:cNvPr id="31747" name="Slide Number Placeholder 3"/>
          <p:cNvSpPr>
            <a:spLocks noGrp="1"/>
          </p:cNvSpPr>
          <p:nvPr>
            <p:ph type="sldNum" sz="quarter" idx="5"/>
          </p:nvPr>
        </p:nvSpPr>
        <p:spPr>
          <a:noFill/>
        </p:spPr>
        <p:txBody>
          <a:bodyPr/>
          <a:lstStyle/>
          <a:p>
            <a:fld id="{8C72F69D-F230-4196-8DD1-BE52CCEE9A1C}"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B3D45AA-9932-43BB-A271-19F286A6A3DB}" type="datetimeFigureOut">
              <a:rPr lang="en-US"/>
              <a:pPr>
                <a:defRPr/>
              </a:pPr>
              <a:t>8/27/2013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CB428B-24CA-47FB-9159-E5153A9EAC20}" type="slidenum">
              <a:rPr lang="en-US"/>
              <a:pPr>
                <a:defRPr/>
              </a:pPr>
              <a:t>‹#›</a:t>
            </a:fld>
            <a:endParaRPr lang="en-US"/>
          </a:p>
        </p:txBody>
      </p:sp>
      <p:pic>
        <p:nvPicPr>
          <p:cNvPr id="7" name="Picture 6" descr="GenRx The Other Freshman 15-PowerPoint bord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220200" cy="691834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CBD0BA-5A6F-4A32-99FF-AD5E3B8CCA1D}" type="datetimeFigureOut">
              <a:rPr lang="en-US"/>
              <a:pPr>
                <a:defRPr/>
              </a:pPr>
              <a:t>8/27/2013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930D2A-D7ED-4602-8C3C-2FDA0E2A64B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968C1C-52ED-4AD2-9BF0-19995DDAA713}" type="datetimeFigureOut">
              <a:rPr lang="en-US"/>
              <a:pPr>
                <a:defRPr/>
              </a:pPr>
              <a:t>8/27/2013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E61B7D-B183-40D0-BE30-E34C28DBA38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412C2DC7-CA59-4EF8-A113-3795CD1EDB44}" type="datetimeFigureOut">
              <a:rPr lang="en-US"/>
              <a:pPr>
                <a:defRPr/>
              </a:pPr>
              <a:t>8/27/2013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08C86B-F09A-4A0E-B8C5-4E38BD4149B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F7C2DED-7500-4A3E-AEA3-D50FA09F69EE}" type="datetimeFigureOut">
              <a:rPr lang="en-US"/>
              <a:pPr>
                <a:defRPr/>
              </a:pPr>
              <a:t>8/27/2013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DAA716-D17C-4157-B271-424A277E8AE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84136C7-C82D-4DF3-938F-1737B357CBE2}" type="datetimeFigureOut">
              <a:rPr lang="en-US"/>
              <a:pPr>
                <a:defRPr/>
              </a:pPr>
              <a:t>8/27/2013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F06B2D-9A14-4182-9382-8437DB34AD0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DC3F8FB-1358-4F98-82CE-6C24CA234B1B}" type="datetimeFigureOut">
              <a:rPr lang="en-US"/>
              <a:pPr>
                <a:defRPr/>
              </a:pPr>
              <a:t>8/27/2013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13718B0-40BF-44B6-937C-592A1411F7B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8AB62E9-2A29-488E-B9B3-A808429D69D3}" type="datetimeFigureOut">
              <a:rPr lang="en-US"/>
              <a:pPr>
                <a:defRPr/>
              </a:pPr>
              <a:t>8/27/2013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5EAB8D9-4F1E-4CE0-95A0-0A1B0CCF719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33185F-DE46-4819-BF36-047C87E16AD0}" type="datetimeFigureOut">
              <a:rPr lang="en-US"/>
              <a:pPr>
                <a:defRPr/>
              </a:pPr>
              <a:t>8/27/2013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395FD10-1CE1-4632-AF65-B39C65DB9E7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A9A3B6-770F-4CAC-B6E2-A803D718D2B2}" type="datetimeFigureOut">
              <a:rPr lang="en-US"/>
              <a:pPr>
                <a:defRPr/>
              </a:pPr>
              <a:t>8/27/2013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0850A7-3C73-4014-BD39-47790650DDB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3E812E2-8793-4118-9145-5389DAF10CCD}" type="datetimeFigureOut">
              <a:rPr lang="en-US"/>
              <a:pPr>
                <a:defRPr/>
              </a:pPr>
              <a:t>8/27/2013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CA3991E-2000-4BDC-B524-22F81545ECA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69AA074-28D6-4534-9803-09A44F0D26E5}" type="datetimeFigureOut">
              <a:rPr lang="en-US"/>
              <a:pPr>
                <a:defRPr/>
              </a:pPr>
              <a:t>8/27/2013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C76C586-32E5-44AA-BACD-6FEB1F672F9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 name="Picture 3" descr="GenRx The Other Freshman 15-PowerPoint.png"/>
          <p:cNvPicPr>
            <a:picLocks noChangeAspect="1"/>
          </p:cNvPicPr>
          <p:nvPr/>
        </p:nvPicPr>
        <p:blipFill rotWithShape="1">
          <a:blip r:embed="rId3">
            <a:extLst>
              <a:ext uri="{28A0092B-C50C-407E-A947-70E740481C1C}">
                <a14:useLocalDpi xmlns:a14="http://schemas.microsoft.com/office/drawing/2010/main" val="0"/>
              </a:ext>
            </a:extLst>
          </a:blip>
          <a:srcRect l="2589" t="15001" r="4198" b="14629"/>
          <a:stretch/>
        </p:blipFill>
        <p:spPr>
          <a:xfrm>
            <a:off x="0" y="-1"/>
            <a:ext cx="9144000" cy="689428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type="subTitle" idx="1"/>
          </p:nvPr>
        </p:nvSpPr>
        <p:spPr>
          <a:xfrm>
            <a:off x="609600" y="609600"/>
            <a:ext cx="7924800" cy="5867400"/>
          </a:xfrm>
        </p:spPr>
        <p:txBody>
          <a:bodyPr/>
          <a:lstStyle/>
          <a:p>
            <a:pPr algn="l" eaLnBrk="1" hangingPunct="1">
              <a:buFont typeface="Arial" charset="0"/>
              <a:buNone/>
            </a:pPr>
            <a:r>
              <a:rPr lang="en-US" sz="4000" dirty="0" smtClean="0">
                <a:solidFill>
                  <a:srgbClr val="B2B2B2"/>
                </a:solidFill>
                <a:cs typeface="Frutiger 45 Light"/>
              </a:rPr>
              <a:t>Abusing prescription medications </a:t>
            </a:r>
            <a:br>
              <a:rPr lang="en-US" sz="4000" dirty="0" smtClean="0">
                <a:solidFill>
                  <a:srgbClr val="B2B2B2"/>
                </a:solidFill>
                <a:cs typeface="Frutiger 45 Light"/>
              </a:rPr>
            </a:br>
            <a:r>
              <a:rPr lang="en-US" sz="4000" dirty="0" smtClean="0">
                <a:solidFill>
                  <a:srgbClr val="B2B2B2"/>
                </a:solidFill>
                <a:cs typeface="Frutiger 45 Light"/>
              </a:rPr>
              <a:t>is a safer and legal alternative </a:t>
            </a:r>
            <a:br>
              <a:rPr lang="en-US" sz="4000" dirty="0" smtClean="0">
                <a:solidFill>
                  <a:srgbClr val="B2B2B2"/>
                </a:solidFill>
                <a:cs typeface="Frutiger 45 Light"/>
              </a:rPr>
            </a:br>
            <a:r>
              <a:rPr lang="en-US" sz="4000" dirty="0" smtClean="0">
                <a:solidFill>
                  <a:srgbClr val="B2B2B2"/>
                </a:solidFill>
                <a:cs typeface="Frutiger 45 Light"/>
              </a:rPr>
              <a:t>to using illicit “street” drugs.</a:t>
            </a:r>
          </a:p>
          <a:p>
            <a:pPr algn="l" eaLnBrk="1" hangingPunct="1"/>
            <a:r>
              <a:rPr lang="en-US" sz="3800" dirty="0" smtClean="0">
                <a:solidFill>
                  <a:srgbClr val="CC006A"/>
                </a:solidFill>
                <a:cs typeface="Frutiger 56 Italic"/>
              </a:rPr>
              <a:t>Using medications like </a:t>
            </a:r>
            <a:r>
              <a:rPr lang="en-US" sz="3800" dirty="0" err="1" smtClean="0">
                <a:solidFill>
                  <a:srgbClr val="CC006A"/>
                </a:solidFill>
                <a:cs typeface="Frutiger 56 Italic"/>
              </a:rPr>
              <a:t>Vicodin</a:t>
            </a:r>
            <a:r>
              <a:rPr lang="en-US" sz="3800" baseline="30000" dirty="0" smtClean="0">
                <a:solidFill>
                  <a:srgbClr val="CC006A"/>
                </a:solidFill>
                <a:cs typeface="Frutiger 56 Italic"/>
              </a:rPr>
              <a:t>®</a:t>
            </a:r>
            <a:r>
              <a:rPr lang="en-US" sz="3800" dirty="0" smtClean="0">
                <a:solidFill>
                  <a:srgbClr val="CC006A"/>
                </a:solidFill>
                <a:cs typeface="Frutiger 56 Italic"/>
              </a:rPr>
              <a:t>, Xanax</a:t>
            </a:r>
            <a:r>
              <a:rPr lang="en-US" sz="3800" baseline="30000" dirty="0">
                <a:solidFill>
                  <a:srgbClr val="CC006A"/>
                </a:solidFill>
                <a:cs typeface="Frutiger 56 Italic"/>
              </a:rPr>
              <a:t>®</a:t>
            </a:r>
            <a:r>
              <a:rPr lang="en-US" sz="3800" dirty="0" smtClean="0">
                <a:solidFill>
                  <a:srgbClr val="CC006A"/>
                </a:solidFill>
                <a:cs typeface="Frutiger 56 Italic"/>
              </a:rPr>
              <a:t>, or Adderall</a:t>
            </a:r>
            <a:r>
              <a:rPr lang="en-US" sz="3800" baseline="30000" dirty="0">
                <a:solidFill>
                  <a:srgbClr val="CC006A"/>
                </a:solidFill>
                <a:cs typeface="Frutiger 56 Italic"/>
              </a:rPr>
              <a:t>®</a:t>
            </a:r>
            <a:r>
              <a:rPr lang="en-US" sz="3800" dirty="0" smtClean="0">
                <a:solidFill>
                  <a:srgbClr val="CC006A"/>
                </a:solidFill>
                <a:cs typeface="Frutiger 56 Italic"/>
              </a:rPr>
              <a:t> that </a:t>
            </a:r>
            <a:br>
              <a:rPr lang="en-US" sz="3800" dirty="0" smtClean="0">
                <a:solidFill>
                  <a:srgbClr val="CC006A"/>
                </a:solidFill>
                <a:cs typeface="Frutiger 56 Italic"/>
              </a:rPr>
            </a:br>
            <a:r>
              <a:rPr lang="en-US" sz="3800" dirty="0" smtClean="0">
                <a:solidFill>
                  <a:srgbClr val="CC006A"/>
                </a:solidFill>
                <a:cs typeface="Frutiger 56 Italic"/>
              </a:rPr>
              <a:t>aren’t prescribed for you is </a:t>
            </a:r>
            <a:br>
              <a:rPr lang="en-US" sz="3800" dirty="0" smtClean="0">
                <a:solidFill>
                  <a:srgbClr val="CC006A"/>
                </a:solidFill>
                <a:cs typeface="Frutiger 56 Italic"/>
              </a:rPr>
            </a:br>
            <a:r>
              <a:rPr lang="en-US" sz="3800" b="1" dirty="0" smtClean="0">
                <a:solidFill>
                  <a:srgbClr val="CC006A"/>
                </a:solidFill>
                <a:latin typeface="Arial"/>
                <a:cs typeface="Arial"/>
              </a:rPr>
              <a:t>against the law,</a:t>
            </a:r>
            <a:r>
              <a:rPr lang="en-US" sz="3800" dirty="0" smtClean="0">
                <a:solidFill>
                  <a:srgbClr val="CC006A"/>
                </a:solidFill>
                <a:cs typeface="Frutiger 56 Italic"/>
              </a:rPr>
              <a:t> can have </a:t>
            </a:r>
            <a:br>
              <a:rPr lang="en-US" sz="3800" dirty="0" smtClean="0">
                <a:solidFill>
                  <a:srgbClr val="CC006A"/>
                </a:solidFill>
                <a:cs typeface="Frutiger 56 Italic"/>
              </a:rPr>
            </a:br>
            <a:r>
              <a:rPr lang="en-US" sz="3800" dirty="0" smtClean="0">
                <a:solidFill>
                  <a:srgbClr val="CC006A"/>
                </a:solidFill>
                <a:cs typeface="Frutiger 56 Italic"/>
              </a:rPr>
              <a:t>serious health consequences, </a:t>
            </a:r>
            <a:br>
              <a:rPr lang="en-US" sz="3800" dirty="0" smtClean="0">
                <a:solidFill>
                  <a:srgbClr val="CC006A"/>
                </a:solidFill>
                <a:cs typeface="Frutiger 56 Italic"/>
              </a:rPr>
            </a:br>
            <a:r>
              <a:rPr lang="en-US" sz="3800" dirty="0" smtClean="0">
                <a:solidFill>
                  <a:srgbClr val="CC006A"/>
                </a:solidFill>
                <a:cs typeface="Frutiger 56 Italic"/>
              </a:rPr>
              <a:t>and can be addicting. </a:t>
            </a:r>
          </a:p>
        </p:txBody>
      </p:sp>
      <p:pic>
        <p:nvPicPr>
          <p:cNvPr id="4" name="Picture 3" descr="FICTION.png"/>
          <p:cNvPicPr>
            <a:picLocks noChangeAspect="1"/>
          </p:cNvPicPr>
          <p:nvPr/>
        </p:nvPicPr>
        <p:blipFill>
          <a:blip r:embed="rId3">
            <a:alphaModFix amt="82000"/>
            <a:extLst>
              <a:ext uri="{28A0092B-C50C-407E-A947-70E740481C1C}">
                <a14:useLocalDpi xmlns:a14="http://schemas.microsoft.com/office/drawing/2010/main" val="0"/>
              </a:ext>
            </a:extLst>
          </a:blip>
          <a:stretch>
            <a:fillRect/>
          </a:stretch>
        </p:blipFill>
        <p:spPr>
          <a:xfrm rot="21034025">
            <a:off x="2529793" y="942683"/>
            <a:ext cx="3238500" cy="12573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ctrTitle"/>
          </p:nvPr>
        </p:nvSpPr>
        <p:spPr>
          <a:xfrm>
            <a:off x="990600" y="1676400"/>
            <a:ext cx="7772400" cy="4038600"/>
          </a:xfrm>
        </p:spPr>
        <p:txBody>
          <a:bodyPr/>
          <a:lstStyle/>
          <a:p>
            <a:pPr algn="l" eaLnBrk="1" hangingPunct="1"/>
            <a:r>
              <a:rPr lang="en-US" sz="5400" dirty="0" smtClean="0">
                <a:solidFill>
                  <a:schemeClr val="bg1">
                    <a:lumMod val="50000"/>
                  </a:schemeClr>
                </a:solidFill>
                <a:cs typeface="Frutiger 45 Light"/>
              </a:rPr>
              <a:t>Why do some people view the abuse of prescription medications and drugs like cocaine </a:t>
            </a:r>
            <a:br>
              <a:rPr lang="en-US" sz="5400" dirty="0" smtClean="0">
                <a:solidFill>
                  <a:schemeClr val="bg1">
                    <a:lumMod val="50000"/>
                  </a:schemeClr>
                </a:solidFill>
                <a:cs typeface="Frutiger 45 Light"/>
              </a:rPr>
            </a:br>
            <a:r>
              <a:rPr lang="en-US" sz="5400" dirty="0" smtClean="0">
                <a:solidFill>
                  <a:schemeClr val="bg1">
                    <a:lumMod val="50000"/>
                  </a:schemeClr>
                </a:solidFill>
                <a:cs typeface="Frutiger 45 Light"/>
              </a:rPr>
              <a:t>or heroin differently? </a:t>
            </a:r>
            <a:br>
              <a:rPr lang="en-US" sz="5400" dirty="0" smtClean="0">
                <a:solidFill>
                  <a:schemeClr val="bg1">
                    <a:lumMod val="50000"/>
                  </a:schemeClr>
                </a:solidFill>
                <a:cs typeface="Frutiger 45 Light"/>
              </a:rPr>
            </a:br>
            <a:endParaRPr lang="en-US" sz="5400" dirty="0" smtClean="0">
              <a:solidFill>
                <a:schemeClr val="bg1">
                  <a:lumMod val="50000"/>
                </a:schemeClr>
              </a:solidFill>
              <a:cs typeface="Frutiger 45 Ligh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ctrTitle"/>
          </p:nvPr>
        </p:nvSpPr>
        <p:spPr>
          <a:xfrm>
            <a:off x="685800" y="838201"/>
            <a:ext cx="7772400" cy="1600199"/>
          </a:xfrm>
        </p:spPr>
        <p:txBody>
          <a:bodyPr/>
          <a:lstStyle/>
          <a:p>
            <a:pPr algn="l" eaLnBrk="1" hangingPunct="1"/>
            <a:r>
              <a:rPr lang="en-US" sz="3400" dirty="0" smtClean="0">
                <a:solidFill>
                  <a:srgbClr val="B2B2B2"/>
                </a:solidFill>
                <a:latin typeface="+mn-lt"/>
                <a:cs typeface="Frutiger 45 Light"/>
              </a:rPr>
              <a:t>Why do some people view the abuse of prescription medications and drugs like cocaine or heroin differently? </a:t>
            </a:r>
            <a:br>
              <a:rPr lang="en-US" sz="3400" dirty="0" smtClean="0">
                <a:solidFill>
                  <a:srgbClr val="B2B2B2"/>
                </a:solidFill>
                <a:latin typeface="+mn-lt"/>
                <a:cs typeface="Frutiger 45 Light"/>
              </a:rPr>
            </a:br>
            <a:endParaRPr lang="en-US" sz="3400" dirty="0" smtClean="0">
              <a:solidFill>
                <a:srgbClr val="B2B2B2"/>
              </a:solidFill>
              <a:latin typeface="+mn-lt"/>
              <a:cs typeface="Frutiger 45 Light"/>
            </a:endParaRPr>
          </a:p>
        </p:txBody>
      </p:sp>
      <p:sp>
        <p:nvSpPr>
          <p:cNvPr id="2" name="Subtitle 1"/>
          <p:cNvSpPr>
            <a:spLocks noGrp="1"/>
          </p:cNvSpPr>
          <p:nvPr>
            <p:ph type="subTitle" idx="1"/>
          </p:nvPr>
        </p:nvSpPr>
        <p:spPr/>
        <p:txBody>
          <a:bodyPr/>
          <a:lstStyle/>
          <a:p>
            <a:endParaRPr lang="en-US"/>
          </a:p>
        </p:txBody>
      </p:sp>
      <p:pic>
        <p:nvPicPr>
          <p:cNvPr id="36866" name="P 1"/>
          <p:cNvPicPr>
            <a:picLocks noChangeAspect="1" noChangeArrowheads="1"/>
          </p:cNvPicPr>
          <p:nvPr/>
        </p:nvPicPr>
        <p:blipFill>
          <a:blip r:embed="rId3"/>
          <a:srcRect r="45490" b="50000"/>
          <a:stretch>
            <a:fillRect/>
          </a:stretch>
        </p:blipFill>
        <p:spPr bwMode="auto">
          <a:xfrm>
            <a:off x="457200" y="2362200"/>
            <a:ext cx="4656029" cy="2286000"/>
          </a:xfrm>
          <a:prstGeom prst="rect">
            <a:avLst/>
          </a:prstGeom>
          <a:noFill/>
          <a:ln w="9525">
            <a:solidFill>
              <a:schemeClr val="bg1"/>
            </a:solidFill>
            <a:miter lim="800000"/>
            <a:headEnd/>
            <a:tailEnd/>
          </a:ln>
        </p:spPr>
      </p:pic>
      <p:sp>
        <p:nvSpPr>
          <p:cNvPr id="36867" name="TextBox 4"/>
          <p:cNvSpPr txBox="1">
            <a:spLocks noChangeArrowheads="1"/>
          </p:cNvSpPr>
          <p:nvPr/>
        </p:nvSpPr>
        <p:spPr bwMode="auto">
          <a:xfrm>
            <a:off x="685800" y="4648200"/>
            <a:ext cx="8001000" cy="1446550"/>
          </a:xfrm>
          <a:prstGeom prst="rect">
            <a:avLst/>
          </a:prstGeom>
          <a:noFill/>
          <a:ln w="9525">
            <a:noFill/>
            <a:miter lim="800000"/>
            <a:headEnd/>
            <a:tailEnd/>
          </a:ln>
        </p:spPr>
        <p:txBody>
          <a:bodyPr>
            <a:spAutoFit/>
          </a:bodyPr>
          <a:lstStyle/>
          <a:p>
            <a:r>
              <a:rPr lang="en-US" sz="4400" b="1" dirty="0">
                <a:solidFill>
                  <a:srgbClr val="CC006A"/>
                </a:solidFill>
                <a:latin typeface="Arial"/>
                <a:cs typeface="Arial"/>
              </a:rPr>
              <a:t>They are more similar than you might think!</a:t>
            </a:r>
          </a:p>
        </p:txBody>
      </p:sp>
      <p:pic>
        <p:nvPicPr>
          <p:cNvPr id="36868" name="P 1"/>
          <p:cNvPicPr>
            <a:picLocks noChangeAspect="1" noChangeArrowheads="1"/>
          </p:cNvPicPr>
          <p:nvPr/>
        </p:nvPicPr>
        <p:blipFill>
          <a:blip r:embed="rId3"/>
          <a:srcRect l="52499" r="1244" b="50000"/>
          <a:stretch>
            <a:fillRect/>
          </a:stretch>
        </p:blipFill>
        <p:spPr bwMode="auto">
          <a:xfrm>
            <a:off x="4648200" y="2362200"/>
            <a:ext cx="3953069" cy="2209800"/>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type="subTitle" idx="1"/>
          </p:nvPr>
        </p:nvSpPr>
        <p:spPr>
          <a:xfrm>
            <a:off x="762000" y="2514600"/>
            <a:ext cx="8001000" cy="3581400"/>
          </a:xfrm>
        </p:spPr>
        <p:txBody>
          <a:bodyPr/>
          <a:lstStyle/>
          <a:p>
            <a:pPr algn="l" eaLnBrk="1" hangingPunct="1">
              <a:buFont typeface="Arial" charset="0"/>
              <a:buNone/>
            </a:pPr>
            <a:r>
              <a:rPr lang="en-US" sz="5000" dirty="0" smtClean="0">
                <a:solidFill>
                  <a:schemeClr val="bg1">
                    <a:lumMod val="50000"/>
                  </a:schemeClr>
                </a:solidFill>
                <a:latin typeface="+mj-lt"/>
                <a:cs typeface="Frutiger 45 Light"/>
              </a:rPr>
              <a:t>More people die in the U.S. from </a:t>
            </a:r>
            <a:r>
              <a:rPr lang="en-US" sz="5000" b="1" dirty="0" smtClean="0">
                <a:solidFill>
                  <a:schemeClr val="bg1">
                    <a:lumMod val="50000"/>
                  </a:schemeClr>
                </a:solidFill>
                <a:latin typeface="Arial"/>
                <a:cs typeface="Arial"/>
              </a:rPr>
              <a:t>unintentional drug overdoses </a:t>
            </a:r>
            <a:r>
              <a:rPr lang="en-US" sz="5000" dirty="0" smtClean="0">
                <a:solidFill>
                  <a:schemeClr val="bg1">
                    <a:lumMod val="50000"/>
                  </a:schemeClr>
                </a:solidFill>
                <a:latin typeface="+mj-lt"/>
                <a:cs typeface="Frutiger 45 Light"/>
              </a:rPr>
              <a:t>than from </a:t>
            </a:r>
            <a:br>
              <a:rPr lang="en-US" sz="5000" dirty="0" smtClean="0">
                <a:solidFill>
                  <a:schemeClr val="bg1">
                    <a:lumMod val="50000"/>
                  </a:schemeClr>
                </a:solidFill>
                <a:latin typeface="+mj-lt"/>
                <a:cs typeface="Frutiger 45 Light"/>
              </a:rPr>
            </a:br>
            <a:r>
              <a:rPr lang="en-US" sz="5000" dirty="0" smtClean="0">
                <a:solidFill>
                  <a:schemeClr val="bg1">
                    <a:lumMod val="50000"/>
                  </a:schemeClr>
                </a:solidFill>
                <a:latin typeface="+mj-lt"/>
                <a:cs typeface="Frutiger 45 Light"/>
              </a:rPr>
              <a:t>motor vehicle accidents.</a:t>
            </a:r>
          </a:p>
        </p:txBody>
      </p:sp>
      <p:pic>
        <p:nvPicPr>
          <p:cNvPr id="6" name="Picture 5" descr="FACT OR FIC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100" y="812800"/>
            <a:ext cx="7099300" cy="11684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subTitle" idx="1"/>
          </p:nvPr>
        </p:nvSpPr>
        <p:spPr>
          <a:xfrm>
            <a:off x="685800" y="762000"/>
            <a:ext cx="8001000" cy="2057400"/>
          </a:xfrm>
        </p:spPr>
        <p:txBody>
          <a:bodyPr/>
          <a:lstStyle/>
          <a:p>
            <a:pPr algn="l" eaLnBrk="1" hangingPunct="1">
              <a:buFont typeface="Arial" charset="0"/>
              <a:buNone/>
            </a:pPr>
            <a:r>
              <a:rPr lang="en-US" sz="4000" dirty="0" smtClean="0">
                <a:solidFill>
                  <a:srgbClr val="B2B2B2"/>
                </a:solidFill>
                <a:latin typeface="+mj-lt"/>
                <a:cs typeface="Frutiger 45 Light"/>
              </a:rPr>
              <a:t>More people die in the U.S. from </a:t>
            </a:r>
            <a:r>
              <a:rPr lang="en-US" sz="4000" b="1" dirty="0" smtClean="0">
                <a:solidFill>
                  <a:srgbClr val="B2B2B2"/>
                </a:solidFill>
                <a:latin typeface="+mj-lt"/>
                <a:cs typeface="Frutiger 65 Bold"/>
              </a:rPr>
              <a:t>unintentional drug overdoses </a:t>
            </a:r>
            <a:r>
              <a:rPr lang="en-US" sz="4000" dirty="0" smtClean="0">
                <a:solidFill>
                  <a:srgbClr val="B2B2B2"/>
                </a:solidFill>
                <a:latin typeface="+mj-lt"/>
                <a:cs typeface="Frutiger 45 Light"/>
              </a:rPr>
              <a:t>than from motor vehicle accidents.</a:t>
            </a:r>
          </a:p>
        </p:txBody>
      </p:sp>
      <p:sp>
        <p:nvSpPr>
          <p:cNvPr id="4" name="TextBox 3"/>
          <p:cNvSpPr txBox="1"/>
          <p:nvPr/>
        </p:nvSpPr>
        <p:spPr>
          <a:xfrm>
            <a:off x="838200" y="2971800"/>
            <a:ext cx="7543800" cy="3477875"/>
          </a:xfrm>
          <a:prstGeom prst="rect">
            <a:avLst/>
          </a:prstGeom>
          <a:noFill/>
        </p:spPr>
        <p:txBody>
          <a:bodyPr wrap="square" rtlCol="0">
            <a:spAutoFit/>
          </a:bodyPr>
          <a:lstStyle/>
          <a:p>
            <a:pPr eaLnBrk="1" hangingPunct="1">
              <a:buFont typeface="Arial" charset="0"/>
              <a:buNone/>
            </a:pPr>
            <a:endParaRPr lang="en-US" sz="4400" dirty="0">
              <a:solidFill>
                <a:srgbClr val="CC006A"/>
              </a:solidFill>
              <a:latin typeface="Frutiger 56 Italic"/>
              <a:cs typeface="Frutiger 56 Italic"/>
            </a:endParaRPr>
          </a:p>
          <a:p>
            <a:pPr eaLnBrk="1" hangingPunct="1">
              <a:buFont typeface="Arial" charset="0"/>
              <a:buNone/>
            </a:pPr>
            <a:r>
              <a:rPr lang="en-US" sz="4400" dirty="0">
                <a:solidFill>
                  <a:srgbClr val="CC006A"/>
                </a:solidFill>
                <a:latin typeface="Arial"/>
                <a:cs typeface="Arial"/>
              </a:rPr>
              <a:t>On average, about </a:t>
            </a:r>
            <a:r>
              <a:rPr lang="en-US" sz="4400" dirty="0" smtClean="0">
                <a:solidFill>
                  <a:srgbClr val="CC006A"/>
                </a:solidFill>
                <a:latin typeface="Arial"/>
                <a:cs typeface="Arial"/>
              </a:rPr>
              <a:t/>
            </a:r>
            <a:br>
              <a:rPr lang="en-US" sz="4400" dirty="0" smtClean="0">
                <a:solidFill>
                  <a:srgbClr val="CC006A"/>
                </a:solidFill>
                <a:latin typeface="Arial"/>
                <a:cs typeface="Arial"/>
              </a:rPr>
            </a:br>
            <a:r>
              <a:rPr lang="en-US" sz="4400" b="1" dirty="0" smtClean="0">
                <a:solidFill>
                  <a:srgbClr val="CC006A"/>
                </a:solidFill>
                <a:latin typeface="Arial"/>
                <a:cs typeface="Arial"/>
              </a:rPr>
              <a:t>100 </a:t>
            </a:r>
            <a:r>
              <a:rPr lang="en-US" sz="4400" b="1" dirty="0">
                <a:solidFill>
                  <a:srgbClr val="CC006A"/>
                </a:solidFill>
                <a:latin typeface="Arial"/>
                <a:cs typeface="Arial"/>
              </a:rPr>
              <a:t>people die every day </a:t>
            </a:r>
            <a:r>
              <a:rPr lang="en-US" sz="4400" b="1" dirty="0" smtClean="0">
                <a:solidFill>
                  <a:srgbClr val="CC006A"/>
                </a:solidFill>
                <a:latin typeface="Arial"/>
                <a:cs typeface="Arial"/>
              </a:rPr>
              <a:t/>
            </a:r>
            <a:br>
              <a:rPr lang="en-US" sz="4400" b="1" dirty="0" smtClean="0">
                <a:solidFill>
                  <a:srgbClr val="CC006A"/>
                </a:solidFill>
                <a:latin typeface="Arial"/>
                <a:cs typeface="Arial"/>
              </a:rPr>
            </a:br>
            <a:r>
              <a:rPr lang="en-US" sz="4400" dirty="0" smtClean="0">
                <a:solidFill>
                  <a:srgbClr val="CC006A"/>
                </a:solidFill>
                <a:latin typeface="Arial"/>
                <a:cs typeface="Arial"/>
              </a:rPr>
              <a:t>from </a:t>
            </a:r>
            <a:r>
              <a:rPr lang="en-US" sz="4400" dirty="0">
                <a:solidFill>
                  <a:srgbClr val="CC006A"/>
                </a:solidFill>
                <a:latin typeface="Arial"/>
                <a:cs typeface="Arial"/>
              </a:rPr>
              <a:t>drug overdoses.</a:t>
            </a:r>
          </a:p>
          <a:p>
            <a:endParaRPr lang="en-US" sz="4400" dirty="0">
              <a:solidFill>
                <a:srgbClr val="CC006A"/>
              </a:solidFill>
              <a:latin typeface="Frutiger 56 Italic"/>
              <a:cs typeface="Frutiger 56 Italic"/>
            </a:endParaRPr>
          </a:p>
        </p:txBody>
      </p:sp>
      <p:pic>
        <p:nvPicPr>
          <p:cNvPr id="5" name="Picture 4" descr="FACT.png"/>
          <p:cNvPicPr>
            <a:picLocks noChangeAspect="1"/>
          </p:cNvPicPr>
          <p:nvPr/>
        </p:nvPicPr>
        <p:blipFill>
          <a:blip r:embed="rId3">
            <a:alphaModFix amt="80000"/>
            <a:extLst>
              <a:ext uri="{28A0092B-C50C-407E-A947-70E740481C1C}">
                <a14:useLocalDpi xmlns:a14="http://schemas.microsoft.com/office/drawing/2010/main" val="0"/>
              </a:ext>
            </a:extLst>
          </a:blip>
          <a:stretch>
            <a:fillRect/>
          </a:stretch>
        </p:blipFill>
        <p:spPr>
          <a:xfrm rot="21019492">
            <a:off x="2292420" y="1133570"/>
            <a:ext cx="3238500" cy="12573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type="subTitle" idx="1"/>
          </p:nvPr>
        </p:nvSpPr>
        <p:spPr>
          <a:xfrm>
            <a:off x="990600" y="2438400"/>
            <a:ext cx="7162800" cy="3200400"/>
          </a:xfrm>
        </p:spPr>
        <p:txBody>
          <a:bodyPr/>
          <a:lstStyle/>
          <a:p>
            <a:pPr algn="l" eaLnBrk="1" hangingPunct="1">
              <a:buFont typeface="Arial" charset="0"/>
              <a:buNone/>
            </a:pPr>
            <a:r>
              <a:rPr lang="en-US" sz="5400" dirty="0" smtClean="0">
                <a:latin typeface="Arial"/>
                <a:cs typeface="Arial"/>
              </a:rPr>
              <a:t>Most people who abuse prescription medications get them from a </a:t>
            </a:r>
            <a:r>
              <a:rPr lang="en-US" sz="5400" b="1" dirty="0" smtClean="0">
                <a:latin typeface="Arial"/>
                <a:cs typeface="Arial"/>
              </a:rPr>
              <a:t>drug dealer. </a:t>
            </a:r>
          </a:p>
        </p:txBody>
      </p:sp>
      <p:pic>
        <p:nvPicPr>
          <p:cNvPr id="6" name="Picture 5" descr="FACT OR FIC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100" y="812800"/>
            <a:ext cx="7099300" cy="11684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2"/>
          <p:cNvSpPr>
            <a:spLocks noGrp="1"/>
          </p:cNvSpPr>
          <p:nvPr>
            <p:ph type="subTitle" idx="1"/>
          </p:nvPr>
        </p:nvSpPr>
        <p:spPr>
          <a:xfrm>
            <a:off x="838200" y="533400"/>
            <a:ext cx="7467600" cy="4953001"/>
          </a:xfrm>
        </p:spPr>
        <p:txBody>
          <a:bodyPr/>
          <a:lstStyle/>
          <a:p>
            <a:pPr algn="l" eaLnBrk="1" hangingPunct="1">
              <a:buFont typeface="Arial" charset="0"/>
              <a:buNone/>
            </a:pPr>
            <a:r>
              <a:rPr lang="en-US" sz="4400" dirty="0" smtClean="0">
                <a:solidFill>
                  <a:srgbClr val="B2B2B2"/>
                </a:solidFill>
                <a:cs typeface="Frutiger 45 Light"/>
              </a:rPr>
              <a:t>Most people who abuse prescription medications get them from a </a:t>
            </a:r>
            <a:r>
              <a:rPr lang="en-US" sz="4400" b="1" dirty="0" smtClean="0">
                <a:solidFill>
                  <a:srgbClr val="B2B2B2"/>
                </a:solidFill>
                <a:cs typeface="Frutiger 45 Light"/>
              </a:rPr>
              <a:t>drug dealer. </a:t>
            </a:r>
          </a:p>
          <a:p>
            <a:pPr algn="l" eaLnBrk="1" hangingPunct="1">
              <a:buFont typeface="Arial" charset="0"/>
              <a:buNone/>
            </a:pPr>
            <a:endParaRPr lang="en-US" sz="4400" dirty="0" smtClean="0">
              <a:solidFill>
                <a:srgbClr val="B2B2B2"/>
              </a:solidFill>
            </a:endParaRPr>
          </a:p>
          <a:p>
            <a:pPr algn="l" eaLnBrk="1" hangingPunct="1">
              <a:buFont typeface="Arial" charset="0"/>
              <a:buNone/>
            </a:pPr>
            <a:r>
              <a:rPr lang="en-US" sz="4400" dirty="0" smtClean="0">
                <a:solidFill>
                  <a:srgbClr val="CC006A"/>
                </a:solidFill>
                <a:cs typeface="Frutiger 56 Italic"/>
              </a:rPr>
              <a:t>More than 70% of those who abuse prescription medications get them from </a:t>
            </a:r>
            <a:r>
              <a:rPr lang="en-US" sz="4400" b="1" dirty="0" smtClean="0">
                <a:solidFill>
                  <a:srgbClr val="CC006A"/>
                </a:solidFill>
                <a:cs typeface="Frutiger 66 BoldItalic"/>
              </a:rPr>
              <a:t>family members or friends.</a:t>
            </a:r>
          </a:p>
        </p:txBody>
      </p:sp>
      <p:pic>
        <p:nvPicPr>
          <p:cNvPr id="4" name="Picture 3" descr="FICTION.png"/>
          <p:cNvPicPr>
            <a:picLocks noChangeAspect="1"/>
          </p:cNvPicPr>
          <p:nvPr/>
        </p:nvPicPr>
        <p:blipFill>
          <a:blip r:embed="rId3">
            <a:alphaModFix amt="82000"/>
            <a:extLst>
              <a:ext uri="{28A0092B-C50C-407E-A947-70E740481C1C}">
                <a14:useLocalDpi xmlns:a14="http://schemas.microsoft.com/office/drawing/2010/main" val="0"/>
              </a:ext>
            </a:extLst>
          </a:blip>
          <a:stretch>
            <a:fillRect/>
          </a:stretch>
        </p:blipFill>
        <p:spPr>
          <a:xfrm rot="21034025">
            <a:off x="2529793" y="942683"/>
            <a:ext cx="3238500" cy="12573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466997_l_girl in medicine cabinet_low 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42900"/>
            <a:ext cx="4114800" cy="6248400"/>
          </a:xfrm>
          <a:prstGeom prst="roundRect">
            <a:avLst>
              <a:gd name="adj" fmla="val 6742"/>
            </a:avLst>
          </a:prstGeom>
          <a:solidFill>
            <a:srgbClr val="FFFFFF">
              <a:shade val="85000"/>
            </a:srgbClr>
          </a:solidFill>
          <a:ln>
            <a:noFill/>
          </a:ln>
          <a:effectLst/>
        </p:spPr>
      </p:pic>
      <p:sp>
        <p:nvSpPr>
          <p:cNvPr id="47105" name="Title 1"/>
          <p:cNvSpPr>
            <a:spLocks noGrp="1"/>
          </p:cNvSpPr>
          <p:nvPr>
            <p:ph type="ctrTitle"/>
          </p:nvPr>
        </p:nvSpPr>
        <p:spPr>
          <a:xfrm>
            <a:off x="711200" y="876300"/>
            <a:ext cx="4089400" cy="5715000"/>
          </a:xfrm>
        </p:spPr>
        <p:txBody>
          <a:bodyPr/>
          <a:lstStyle/>
          <a:p>
            <a:pPr algn="l" eaLnBrk="1" hangingPunct="1"/>
            <a:r>
              <a:rPr lang="en-US" sz="5000" dirty="0" smtClean="0">
                <a:solidFill>
                  <a:schemeClr val="bg1">
                    <a:lumMod val="50000"/>
                  </a:schemeClr>
                </a:solidFill>
                <a:latin typeface="+mn-lt"/>
                <a:cs typeface="Frutiger 45 Light"/>
              </a:rPr>
              <a:t>What can </a:t>
            </a:r>
            <a:br>
              <a:rPr lang="en-US" sz="5000" dirty="0" smtClean="0">
                <a:solidFill>
                  <a:schemeClr val="bg1">
                    <a:lumMod val="50000"/>
                  </a:schemeClr>
                </a:solidFill>
                <a:latin typeface="+mn-lt"/>
                <a:cs typeface="Frutiger 45 Light"/>
              </a:rPr>
            </a:br>
            <a:r>
              <a:rPr lang="en-US" sz="5000" dirty="0" smtClean="0">
                <a:solidFill>
                  <a:schemeClr val="bg1">
                    <a:lumMod val="50000"/>
                  </a:schemeClr>
                </a:solidFill>
                <a:latin typeface="+mn-lt"/>
                <a:cs typeface="Frutiger 65 Bold"/>
              </a:rPr>
              <a:t>we do </a:t>
            </a:r>
            <a:br>
              <a:rPr lang="en-US" sz="5000" dirty="0" smtClean="0">
                <a:solidFill>
                  <a:schemeClr val="bg1">
                    <a:lumMod val="50000"/>
                  </a:schemeClr>
                </a:solidFill>
                <a:latin typeface="+mn-lt"/>
                <a:cs typeface="Frutiger 65 Bold"/>
              </a:rPr>
            </a:br>
            <a:r>
              <a:rPr lang="en-US" sz="5000" dirty="0" smtClean="0">
                <a:solidFill>
                  <a:schemeClr val="bg1">
                    <a:lumMod val="50000"/>
                  </a:schemeClr>
                </a:solidFill>
                <a:latin typeface="+mn-lt"/>
                <a:cs typeface="Frutiger 45 Light"/>
              </a:rPr>
              <a:t>to </a:t>
            </a:r>
            <a:r>
              <a:rPr lang="en-US" sz="5000" b="1" dirty="0" smtClean="0">
                <a:solidFill>
                  <a:schemeClr val="bg1">
                    <a:lumMod val="50000"/>
                  </a:schemeClr>
                </a:solidFill>
                <a:latin typeface="+mn-lt"/>
                <a:cs typeface="Frutiger 45 Light"/>
              </a:rPr>
              <a:t>prevent</a:t>
            </a:r>
            <a:r>
              <a:rPr lang="en-US" sz="5000" dirty="0" smtClean="0">
                <a:solidFill>
                  <a:schemeClr val="bg1">
                    <a:lumMod val="50000"/>
                  </a:schemeClr>
                </a:solidFill>
                <a:latin typeface="+mn-lt"/>
                <a:cs typeface="Frutiger 45 Light"/>
              </a:rPr>
              <a:t> others from abusing our </a:t>
            </a:r>
            <a:br>
              <a:rPr lang="en-US" sz="5000" dirty="0" smtClean="0">
                <a:solidFill>
                  <a:schemeClr val="bg1">
                    <a:lumMod val="50000"/>
                  </a:schemeClr>
                </a:solidFill>
                <a:latin typeface="+mn-lt"/>
                <a:cs typeface="Frutiger 45 Light"/>
              </a:rPr>
            </a:br>
            <a:r>
              <a:rPr lang="en-US" sz="5000" dirty="0" smtClean="0">
                <a:solidFill>
                  <a:schemeClr val="bg1">
                    <a:lumMod val="50000"/>
                  </a:schemeClr>
                </a:solidFill>
                <a:latin typeface="+mn-lt"/>
                <a:cs typeface="Frutiger 45 Light"/>
              </a:rPr>
              <a:t>prescription </a:t>
            </a:r>
            <a:br>
              <a:rPr lang="en-US" sz="5000" dirty="0" smtClean="0">
                <a:solidFill>
                  <a:schemeClr val="bg1">
                    <a:lumMod val="50000"/>
                  </a:schemeClr>
                </a:solidFill>
                <a:latin typeface="+mn-lt"/>
                <a:cs typeface="Frutiger 45 Light"/>
              </a:rPr>
            </a:br>
            <a:r>
              <a:rPr lang="en-US" sz="5000" dirty="0" smtClean="0">
                <a:solidFill>
                  <a:schemeClr val="bg1">
                    <a:lumMod val="50000"/>
                  </a:schemeClr>
                </a:solidFill>
                <a:latin typeface="+mn-lt"/>
                <a:cs typeface="Frutiger 45 Light"/>
              </a:rPr>
              <a:t>medications?</a:t>
            </a:r>
            <a:br>
              <a:rPr lang="en-US" sz="5000" dirty="0" smtClean="0">
                <a:solidFill>
                  <a:schemeClr val="bg1">
                    <a:lumMod val="50000"/>
                  </a:schemeClr>
                </a:solidFill>
                <a:latin typeface="+mn-lt"/>
                <a:cs typeface="Frutiger 45 Light"/>
              </a:rPr>
            </a:br>
            <a:endParaRPr lang="en-US" sz="5000" dirty="0" smtClean="0">
              <a:solidFill>
                <a:schemeClr val="bg1">
                  <a:lumMod val="50000"/>
                </a:schemeClr>
              </a:solidFill>
              <a:latin typeface="+mn-lt"/>
              <a:cs typeface="Frutiger 45 Ligh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type="subTitle" idx="1"/>
          </p:nvPr>
        </p:nvSpPr>
        <p:spPr>
          <a:xfrm>
            <a:off x="838200" y="2359025"/>
            <a:ext cx="8001000" cy="3508375"/>
          </a:xfrm>
        </p:spPr>
        <p:txBody>
          <a:bodyPr/>
          <a:lstStyle/>
          <a:p>
            <a:pPr algn="l" eaLnBrk="1" hangingPunct="1">
              <a:buFont typeface="Arial" charset="0"/>
              <a:buNone/>
            </a:pPr>
            <a:r>
              <a:rPr lang="en-US" sz="5400" dirty="0" smtClean="0">
                <a:cs typeface="Frutiger 45 Light"/>
              </a:rPr>
              <a:t>It is ok </a:t>
            </a:r>
            <a:r>
              <a:rPr lang="en-US" sz="5400" b="1" dirty="0" smtClean="0">
                <a:cs typeface="Frutiger 65 Bold"/>
              </a:rPr>
              <a:t>to share </a:t>
            </a:r>
            <a:r>
              <a:rPr lang="en-US" sz="5400" dirty="0" smtClean="0">
                <a:cs typeface="Frutiger 45 Light"/>
              </a:rPr>
              <a:t>your prescription medications with others if they have a similar medical condition.</a:t>
            </a:r>
          </a:p>
        </p:txBody>
      </p:sp>
      <p:pic>
        <p:nvPicPr>
          <p:cNvPr id="4" name="Picture 3" descr="FACT OR FIC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100" y="812800"/>
            <a:ext cx="7099300" cy="11684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ontent Placeholder 2"/>
          <p:cNvSpPr>
            <a:spLocks noGrp="1"/>
          </p:cNvSpPr>
          <p:nvPr>
            <p:ph type="subTitle" idx="1"/>
          </p:nvPr>
        </p:nvSpPr>
        <p:spPr>
          <a:xfrm>
            <a:off x="762000" y="609600"/>
            <a:ext cx="7772400" cy="4876800"/>
          </a:xfrm>
        </p:spPr>
        <p:txBody>
          <a:bodyPr/>
          <a:lstStyle/>
          <a:p>
            <a:pPr algn="l" eaLnBrk="1" hangingPunct="1">
              <a:buFont typeface="Arial" charset="0"/>
              <a:buNone/>
            </a:pPr>
            <a:r>
              <a:rPr lang="en-US" sz="4000" dirty="0" smtClean="0">
                <a:solidFill>
                  <a:srgbClr val="B2B2B2"/>
                </a:solidFill>
                <a:cs typeface="Frutiger 45 Light"/>
              </a:rPr>
              <a:t>It is ok to </a:t>
            </a:r>
            <a:r>
              <a:rPr lang="en-US" sz="4000" b="1" dirty="0" smtClean="0">
                <a:solidFill>
                  <a:srgbClr val="B2B2B2"/>
                </a:solidFill>
                <a:cs typeface="Frutiger 45 Light"/>
              </a:rPr>
              <a:t>share</a:t>
            </a:r>
            <a:r>
              <a:rPr lang="en-US" sz="4000" dirty="0" smtClean="0">
                <a:solidFill>
                  <a:srgbClr val="B2B2B2"/>
                </a:solidFill>
                <a:cs typeface="Frutiger 45 Light"/>
              </a:rPr>
              <a:t> your prescription medications with others if they have a similar medical condition.</a:t>
            </a:r>
          </a:p>
          <a:p>
            <a:pPr algn="l" eaLnBrk="1" hangingPunct="1">
              <a:buFont typeface="Arial" charset="0"/>
              <a:buNone/>
            </a:pPr>
            <a:endParaRPr lang="en-US" sz="4400" dirty="0" smtClean="0">
              <a:solidFill>
                <a:srgbClr val="B2B2B2"/>
              </a:solidFill>
            </a:endParaRPr>
          </a:p>
          <a:p>
            <a:pPr algn="l" eaLnBrk="1" hangingPunct="1">
              <a:buFont typeface="Arial" charset="0"/>
              <a:buNone/>
            </a:pPr>
            <a:r>
              <a:rPr lang="en-US" sz="4400" dirty="0" smtClean="0">
                <a:solidFill>
                  <a:srgbClr val="CC006A"/>
                </a:solidFill>
                <a:cs typeface="Frutiger 56 Italic"/>
              </a:rPr>
              <a:t>It is important to only use prescription medications </a:t>
            </a:r>
            <a:br>
              <a:rPr lang="en-US" sz="4400" dirty="0" smtClean="0">
                <a:solidFill>
                  <a:srgbClr val="CC006A"/>
                </a:solidFill>
                <a:cs typeface="Frutiger 56 Italic"/>
              </a:rPr>
            </a:br>
            <a:r>
              <a:rPr lang="en-US" sz="4400" dirty="0" smtClean="0">
                <a:solidFill>
                  <a:srgbClr val="CC006A"/>
                </a:solidFill>
                <a:cs typeface="Frutiger 56 Italic"/>
              </a:rPr>
              <a:t>as prescribed </a:t>
            </a:r>
            <a:r>
              <a:rPr lang="en-US" sz="4400" b="1" dirty="0" smtClean="0">
                <a:solidFill>
                  <a:srgbClr val="CC006A"/>
                </a:solidFill>
                <a:cs typeface="Frutiger 56 Italic"/>
              </a:rPr>
              <a:t>for </a:t>
            </a:r>
            <a:r>
              <a:rPr lang="en-US" sz="4400" b="1" dirty="0" smtClean="0">
                <a:solidFill>
                  <a:srgbClr val="CC006A"/>
                </a:solidFill>
                <a:cs typeface="Frutiger 66 BoldItalic"/>
              </a:rPr>
              <a:t>you</a:t>
            </a:r>
            <a:r>
              <a:rPr lang="en-US" sz="4400" b="1" dirty="0" smtClean="0">
                <a:solidFill>
                  <a:srgbClr val="CC006A"/>
                </a:solidFill>
                <a:cs typeface="Frutiger 56 Italic"/>
              </a:rPr>
              <a:t> </a:t>
            </a:r>
            <a:r>
              <a:rPr lang="en-US" sz="4400" dirty="0" smtClean="0">
                <a:solidFill>
                  <a:srgbClr val="CC006A"/>
                </a:solidFill>
                <a:cs typeface="Frutiger 56 Italic"/>
              </a:rPr>
              <a:t>by </a:t>
            </a:r>
            <a:br>
              <a:rPr lang="en-US" sz="4400" dirty="0" smtClean="0">
                <a:solidFill>
                  <a:srgbClr val="CC006A"/>
                </a:solidFill>
                <a:cs typeface="Frutiger 56 Italic"/>
              </a:rPr>
            </a:br>
            <a:r>
              <a:rPr lang="en-US" sz="4400" dirty="0" smtClean="0">
                <a:solidFill>
                  <a:srgbClr val="CC006A"/>
                </a:solidFill>
                <a:cs typeface="Frutiger 56 Italic"/>
              </a:rPr>
              <a:t>a health professional.</a:t>
            </a:r>
          </a:p>
        </p:txBody>
      </p:sp>
      <p:pic>
        <p:nvPicPr>
          <p:cNvPr id="2" name="Picture 1" descr="FICTION.png"/>
          <p:cNvPicPr>
            <a:picLocks noChangeAspect="1"/>
          </p:cNvPicPr>
          <p:nvPr/>
        </p:nvPicPr>
        <p:blipFill>
          <a:blip r:embed="rId3">
            <a:alphaModFix amt="82000"/>
            <a:extLst>
              <a:ext uri="{28A0092B-C50C-407E-A947-70E740481C1C}">
                <a14:useLocalDpi xmlns:a14="http://schemas.microsoft.com/office/drawing/2010/main" val="0"/>
              </a:ext>
            </a:extLst>
          </a:blip>
          <a:stretch>
            <a:fillRect/>
          </a:stretch>
        </p:blipFill>
        <p:spPr>
          <a:xfrm rot="21034025">
            <a:off x="2529793" y="942683"/>
            <a:ext cx="3238500" cy="12573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ACT OR FIC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100" y="812800"/>
            <a:ext cx="7099300" cy="1168400"/>
          </a:xfrm>
          <a:prstGeom prst="rect">
            <a:avLst/>
          </a:prstGeom>
        </p:spPr>
      </p:pic>
      <p:sp>
        <p:nvSpPr>
          <p:cNvPr id="16386" name="Content Placeholder 2"/>
          <p:cNvSpPr>
            <a:spLocks noGrp="1"/>
          </p:cNvSpPr>
          <p:nvPr>
            <p:ph type="subTitle" idx="1"/>
          </p:nvPr>
        </p:nvSpPr>
        <p:spPr>
          <a:xfrm>
            <a:off x="990600" y="2743200"/>
            <a:ext cx="7620000" cy="2667000"/>
          </a:xfrm>
        </p:spPr>
        <p:txBody>
          <a:bodyPr/>
          <a:lstStyle/>
          <a:p>
            <a:pPr algn="l" eaLnBrk="1" hangingPunct="1">
              <a:buFont typeface="Arial" charset="0"/>
              <a:buNone/>
            </a:pPr>
            <a:r>
              <a:rPr lang="en-US" sz="5400" dirty="0" smtClean="0">
                <a:solidFill>
                  <a:schemeClr val="bg1">
                    <a:lumMod val="50000"/>
                  </a:schemeClr>
                </a:solidFill>
                <a:latin typeface="+mj-lt"/>
                <a:cs typeface="Frutiger 45 Light"/>
              </a:rPr>
              <a:t>America’s biggest drug problem is the use of illicit “street” drugs.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145759_xxl_college kids_low 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3962400"/>
            <a:ext cx="3810000" cy="2614084"/>
          </a:xfrm>
          <a:prstGeom prst="rect">
            <a:avLst/>
          </a:prstGeom>
        </p:spPr>
      </p:pic>
      <p:sp>
        <p:nvSpPr>
          <p:cNvPr id="53250" name="Content Placeholder 2"/>
          <p:cNvSpPr>
            <a:spLocks noGrp="1"/>
          </p:cNvSpPr>
          <p:nvPr>
            <p:ph type="subTitle" idx="1"/>
          </p:nvPr>
        </p:nvSpPr>
        <p:spPr>
          <a:xfrm>
            <a:off x="609600" y="2209800"/>
            <a:ext cx="6934200" cy="3886200"/>
          </a:xfrm>
        </p:spPr>
        <p:txBody>
          <a:bodyPr/>
          <a:lstStyle/>
          <a:p>
            <a:pPr algn="l" eaLnBrk="1" hangingPunct="1">
              <a:buFont typeface="Arial" charset="0"/>
              <a:buNone/>
            </a:pPr>
            <a:r>
              <a:rPr lang="en-US" sz="4200" dirty="0" smtClean="0">
                <a:cs typeface="Frutiger 45 Light"/>
              </a:rPr>
              <a:t>Prescription drugs can help us live longer and healthier lives – but only if they </a:t>
            </a:r>
            <a:br>
              <a:rPr lang="en-US" sz="4200" dirty="0" smtClean="0">
                <a:cs typeface="Frutiger 45 Light"/>
              </a:rPr>
            </a:br>
            <a:r>
              <a:rPr lang="en-US" sz="4200" dirty="0" smtClean="0">
                <a:cs typeface="Frutiger 45 Light"/>
              </a:rPr>
              <a:t>are used properly </a:t>
            </a:r>
            <a:br>
              <a:rPr lang="en-US" sz="4200" dirty="0" smtClean="0">
                <a:cs typeface="Frutiger 45 Light"/>
              </a:rPr>
            </a:br>
            <a:r>
              <a:rPr lang="en-US" sz="4200" dirty="0" smtClean="0">
                <a:cs typeface="Frutiger 45 Light"/>
              </a:rPr>
              <a:t>under medical </a:t>
            </a:r>
            <a:br>
              <a:rPr lang="en-US" sz="4200" dirty="0" smtClean="0">
                <a:cs typeface="Frutiger 45 Light"/>
              </a:rPr>
            </a:br>
            <a:r>
              <a:rPr lang="en-US" sz="4200" dirty="0" smtClean="0">
                <a:cs typeface="Frutiger 45 Light"/>
              </a:rPr>
              <a:t>supervision.</a:t>
            </a:r>
          </a:p>
        </p:txBody>
      </p:sp>
      <p:pic>
        <p:nvPicPr>
          <p:cNvPr id="2" name="Picture 1" descr="FINAL FACT.png"/>
          <p:cNvPicPr>
            <a:picLocks noChangeAspect="1"/>
          </p:cNvPicPr>
          <p:nvPr/>
        </p:nvPicPr>
        <p:blipFill>
          <a:blip r:embed="rId4">
            <a:alphaModFix amt="82000"/>
            <a:extLst>
              <a:ext uri="{28A0092B-C50C-407E-A947-70E740481C1C}">
                <a14:useLocalDpi xmlns:a14="http://schemas.microsoft.com/office/drawing/2010/main" val="0"/>
              </a:ext>
            </a:extLst>
          </a:blip>
          <a:stretch>
            <a:fillRect/>
          </a:stretch>
        </p:blipFill>
        <p:spPr>
          <a:xfrm rot="20999285">
            <a:off x="751707" y="588112"/>
            <a:ext cx="5118100" cy="12065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ctrTitle"/>
          </p:nvPr>
        </p:nvSpPr>
        <p:spPr>
          <a:xfrm>
            <a:off x="762000" y="3276600"/>
            <a:ext cx="7696200" cy="2514600"/>
          </a:xfrm>
          <a:solidFill>
            <a:srgbClr val="FFFF00"/>
          </a:solidFill>
        </p:spPr>
        <p:txBody>
          <a:bodyPr/>
          <a:lstStyle/>
          <a:p>
            <a:pPr algn="l" eaLnBrk="1" hangingPunct="1"/>
            <a:r>
              <a:rPr lang="en-US" b="1" dirty="0" smtClean="0">
                <a:solidFill>
                  <a:srgbClr val="CC006A"/>
                </a:solidFill>
                <a:latin typeface="+mn-lt"/>
                <a:cs typeface="Frutiger 65 Bold"/>
              </a:rPr>
              <a:t>For more information: </a:t>
            </a:r>
            <a:r>
              <a:rPr lang="en-US" sz="4100" i="1" dirty="0" err="1" smtClean="0">
                <a:solidFill>
                  <a:srgbClr val="CC006A"/>
                </a:solidFill>
                <a:latin typeface="+mn-lt"/>
              </a:rPr>
              <a:t>go.osu.edu</a:t>
            </a:r>
            <a:r>
              <a:rPr lang="en-US" sz="4100" i="1" dirty="0" smtClean="0">
                <a:solidFill>
                  <a:srgbClr val="CC006A"/>
                </a:solidFill>
                <a:latin typeface="+mn-lt"/>
              </a:rPr>
              <a:t>/</a:t>
            </a:r>
            <a:r>
              <a:rPr lang="en-US" sz="4100" i="1" dirty="0" err="1" smtClean="0">
                <a:solidFill>
                  <a:srgbClr val="CC006A"/>
                </a:solidFill>
                <a:latin typeface="+mn-lt"/>
              </a:rPr>
              <a:t>generationrx</a:t>
            </a:r>
            <a:r>
              <a:rPr lang="en-US" sz="4100" i="1" dirty="0" smtClean="0">
                <a:solidFill>
                  <a:srgbClr val="CC006A"/>
                </a:solidFill>
                <a:latin typeface="+mn-lt"/>
              </a:rPr>
              <a:t/>
            </a:r>
            <a:br>
              <a:rPr lang="en-US" sz="4100" i="1" dirty="0" smtClean="0">
                <a:solidFill>
                  <a:srgbClr val="CC006A"/>
                </a:solidFill>
                <a:latin typeface="+mn-lt"/>
              </a:rPr>
            </a:br>
            <a:r>
              <a:rPr lang="en-US" sz="4100" i="1" dirty="0" err="1" smtClean="0">
                <a:solidFill>
                  <a:srgbClr val="CC006A"/>
                </a:solidFill>
                <a:latin typeface="+mn-lt"/>
              </a:rPr>
              <a:t>cardinalhealth.com</a:t>
            </a:r>
            <a:r>
              <a:rPr lang="en-US" sz="4100" i="1" dirty="0" smtClean="0">
                <a:solidFill>
                  <a:srgbClr val="CC006A"/>
                </a:solidFill>
                <a:latin typeface="+mn-lt"/>
              </a:rPr>
              <a:t>/</a:t>
            </a:r>
            <a:r>
              <a:rPr lang="en-US" sz="4100" i="1" dirty="0" err="1" smtClean="0">
                <a:solidFill>
                  <a:srgbClr val="CC006A"/>
                </a:solidFill>
                <a:latin typeface="+mn-lt"/>
              </a:rPr>
              <a:t>generationrx</a:t>
            </a:r>
            <a:endParaRPr lang="en-US" sz="4100" i="1" dirty="0" smtClean="0">
              <a:solidFill>
                <a:srgbClr val="CC006A"/>
              </a:solidFill>
              <a:latin typeface="+mn-lt"/>
            </a:endParaRPr>
          </a:p>
        </p:txBody>
      </p:sp>
      <p:pic>
        <p:nvPicPr>
          <p:cNvPr id="4" name="Picture 3" descr="pills.png"/>
          <p:cNvPicPr>
            <a:picLocks noChangeAspect="1"/>
          </p:cNvPicPr>
          <p:nvPr/>
        </p:nvPicPr>
        <p:blipFill rotWithShape="1">
          <a:blip r:embed="rId3">
            <a:extLst>
              <a:ext uri="{28A0092B-C50C-407E-A947-70E740481C1C}">
                <a14:useLocalDpi xmlns:a14="http://schemas.microsoft.com/office/drawing/2010/main" val="0"/>
              </a:ext>
            </a:extLst>
          </a:blip>
          <a:srcRect l="93472" t="29484" b="48675"/>
          <a:stretch/>
        </p:blipFill>
        <p:spPr>
          <a:xfrm>
            <a:off x="6096000" y="591766"/>
            <a:ext cx="2438400" cy="207523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type="subTitle" idx="1"/>
          </p:nvPr>
        </p:nvSpPr>
        <p:spPr>
          <a:xfrm>
            <a:off x="1143000" y="533400"/>
            <a:ext cx="7010400" cy="5791200"/>
          </a:xfrm>
        </p:spPr>
        <p:txBody>
          <a:bodyPr/>
          <a:lstStyle/>
          <a:p>
            <a:pPr algn="l" eaLnBrk="1" hangingPunct="1">
              <a:buFont typeface="Arial" charset="0"/>
              <a:buNone/>
            </a:pPr>
            <a:r>
              <a:rPr lang="en-US" sz="4400" dirty="0" smtClean="0">
                <a:solidFill>
                  <a:srgbClr val="B2B2B2"/>
                </a:solidFill>
                <a:cs typeface="Frutiger 45 Light"/>
              </a:rPr>
              <a:t>America’s biggest drug problem is the use of </a:t>
            </a:r>
            <a:br>
              <a:rPr lang="en-US" sz="4400" dirty="0" smtClean="0">
                <a:solidFill>
                  <a:srgbClr val="B2B2B2"/>
                </a:solidFill>
                <a:cs typeface="Frutiger 45 Light"/>
              </a:rPr>
            </a:br>
            <a:r>
              <a:rPr lang="en-US" sz="4400" dirty="0" smtClean="0">
                <a:solidFill>
                  <a:srgbClr val="B2B2B2"/>
                </a:solidFill>
                <a:cs typeface="Frutiger 45 Light"/>
              </a:rPr>
              <a:t>illicit “street” drugs.</a:t>
            </a:r>
          </a:p>
          <a:p>
            <a:pPr eaLnBrk="1" hangingPunct="1">
              <a:buFont typeface="Arial" charset="0"/>
              <a:buNone/>
            </a:pPr>
            <a:endParaRPr lang="en-US" sz="4400" dirty="0" smtClean="0">
              <a:solidFill>
                <a:srgbClr val="B2B2B2"/>
              </a:solidFill>
              <a:latin typeface="Frutiger 45 Light"/>
              <a:cs typeface="Frutiger 45 Light"/>
            </a:endParaRPr>
          </a:p>
          <a:p>
            <a:pPr algn="l" eaLnBrk="1" hangingPunct="1">
              <a:buFont typeface="Arial" charset="0"/>
              <a:buNone/>
            </a:pPr>
            <a:r>
              <a:rPr lang="en-US" sz="4400" b="1" dirty="0" smtClean="0">
                <a:solidFill>
                  <a:srgbClr val="CC006A"/>
                </a:solidFill>
                <a:latin typeface="Arial"/>
                <a:cs typeface="Arial"/>
              </a:rPr>
              <a:t>Prescription medications </a:t>
            </a:r>
            <a:r>
              <a:rPr lang="en-US" sz="4400" dirty="0" smtClean="0">
                <a:solidFill>
                  <a:srgbClr val="CC006A"/>
                </a:solidFill>
                <a:cs typeface="Frutiger 56 Italic"/>
              </a:rPr>
              <a:t>are among the most </a:t>
            </a:r>
            <a:br>
              <a:rPr lang="en-US" sz="4400" dirty="0" smtClean="0">
                <a:solidFill>
                  <a:srgbClr val="CC006A"/>
                </a:solidFill>
                <a:cs typeface="Frutiger 56 Italic"/>
              </a:rPr>
            </a:br>
            <a:r>
              <a:rPr lang="en-US" sz="4400" dirty="0" smtClean="0">
                <a:solidFill>
                  <a:srgbClr val="CC006A"/>
                </a:solidFill>
                <a:cs typeface="Frutiger 56 Italic"/>
              </a:rPr>
              <a:t>abused substances in </a:t>
            </a:r>
            <a:br>
              <a:rPr lang="en-US" sz="4400" dirty="0" smtClean="0">
                <a:solidFill>
                  <a:srgbClr val="CC006A"/>
                </a:solidFill>
                <a:cs typeface="Frutiger 56 Italic"/>
              </a:rPr>
            </a:br>
            <a:r>
              <a:rPr lang="en-US" sz="4400" dirty="0" smtClean="0">
                <a:solidFill>
                  <a:srgbClr val="CC006A"/>
                </a:solidFill>
                <a:cs typeface="Frutiger 56 Italic"/>
              </a:rPr>
              <a:t>the United States!</a:t>
            </a:r>
          </a:p>
        </p:txBody>
      </p:sp>
      <p:sp>
        <p:nvSpPr>
          <p:cNvPr id="18434" name="Text Box 4"/>
          <p:cNvSpPr txBox="1">
            <a:spLocks noChangeArrowheads="1"/>
          </p:cNvSpPr>
          <p:nvPr/>
        </p:nvSpPr>
        <p:spPr bwMode="auto">
          <a:xfrm>
            <a:off x="2743200" y="304800"/>
            <a:ext cx="3124200" cy="366713"/>
          </a:xfrm>
          <a:prstGeom prst="rect">
            <a:avLst/>
          </a:prstGeom>
          <a:noFill/>
          <a:ln w="9525">
            <a:noFill/>
            <a:miter lim="800000"/>
            <a:headEnd/>
            <a:tailEnd/>
          </a:ln>
        </p:spPr>
        <p:txBody>
          <a:bodyPr>
            <a:spAutoFit/>
          </a:bodyPr>
          <a:lstStyle/>
          <a:p>
            <a:pPr defTabSz="914400">
              <a:spcBef>
                <a:spcPct val="50000"/>
              </a:spcBef>
            </a:pPr>
            <a:endParaRPr lang="en-US"/>
          </a:p>
        </p:txBody>
      </p:sp>
      <p:pic>
        <p:nvPicPr>
          <p:cNvPr id="6" name="Picture 5" descr="FICTION.png"/>
          <p:cNvPicPr>
            <a:picLocks noChangeAspect="1"/>
          </p:cNvPicPr>
          <p:nvPr/>
        </p:nvPicPr>
        <p:blipFill>
          <a:blip r:embed="rId3">
            <a:alphaModFix amt="82000"/>
            <a:extLst>
              <a:ext uri="{28A0092B-C50C-407E-A947-70E740481C1C}">
                <a14:useLocalDpi xmlns:a14="http://schemas.microsoft.com/office/drawing/2010/main" val="0"/>
              </a:ext>
            </a:extLst>
          </a:blip>
          <a:stretch>
            <a:fillRect/>
          </a:stretch>
        </p:blipFill>
        <p:spPr>
          <a:xfrm rot="21034025">
            <a:off x="2529793" y="942683"/>
            <a:ext cx="3238500" cy="12573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756367_l_pill bottles_low res.jpg"/>
          <p:cNvPicPr>
            <a:picLocks noChangeAspect="1"/>
          </p:cNvPicPr>
          <p:nvPr/>
        </p:nvPicPr>
        <p:blipFill rotWithShape="1">
          <a:blip r:embed="rId3">
            <a:extLst>
              <a:ext uri="{28A0092B-C50C-407E-A947-70E740481C1C}">
                <a14:useLocalDpi xmlns:a14="http://schemas.microsoft.com/office/drawing/2010/main" val="0"/>
              </a:ext>
            </a:extLst>
          </a:blip>
          <a:srcRect l="8874" t="9415" r="1732" b="12013"/>
          <a:stretch/>
        </p:blipFill>
        <p:spPr>
          <a:xfrm>
            <a:off x="3429000" y="3276600"/>
            <a:ext cx="5245100" cy="3073400"/>
          </a:xfrm>
          <a:prstGeom prst="rect">
            <a:avLst/>
          </a:prstGeom>
        </p:spPr>
      </p:pic>
      <p:sp>
        <p:nvSpPr>
          <p:cNvPr id="20481" name="Rectangle 5"/>
          <p:cNvSpPr>
            <a:spLocks noGrp="1"/>
          </p:cNvSpPr>
          <p:nvPr>
            <p:ph type="ctrTitle"/>
          </p:nvPr>
        </p:nvSpPr>
        <p:spPr>
          <a:xfrm>
            <a:off x="762000" y="838200"/>
            <a:ext cx="8229600" cy="2895600"/>
          </a:xfrm>
        </p:spPr>
        <p:txBody>
          <a:bodyPr>
            <a:noAutofit/>
          </a:bodyPr>
          <a:lstStyle/>
          <a:p>
            <a:pPr algn="l"/>
            <a:r>
              <a:rPr lang="en-US" sz="5400" dirty="0" smtClean="0">
                <a:solidFill>
                  <a:schemeClr val="bg1">
                    <a:lumMod val="50000"/>
                  </a:schemeClr>
                </a:solidFill>
                <a:latin typeface="Frutiger 45 Light"/>
                <a:cs typeface="Frutiger 45 Light"/>
              </a:rPr>
              <a:t/>
            </a:r>
            <a:br>
              <a:rPr lang="en-US" sz="5400" dirty="0" smtClean="0">
                <a:solidFill>
                  <a:schemeClr val="bg1">
                    <a:lumMod val="50000"/>
                  </a:schemeClr>
                </a:solidFill>
                <a:latin typeface="Frutiger 45 Light"/>
                <a:cs typeface="Frutiger 45 Light"/>
              </a:rPr>
            </a:br>
            <a:r>
              <a:rPr lang="en-US" sz="5400" dirty="0">
                <a:solidFill>
                  <a:schemeClr val="bg1">
                    <a:lumMod val="50000"/>
                  </a:schemeClr>
                </a:solidFill>
                <a:latin typeface="Frutiger 45 Light"/>
                <a:cs typeface="Frutiger 45 Light"/>
              </a:rPr>
              <a:t/>
            </a:r>
            <a:br>
              <a:rPr lang="en-US" sz="5400" dirty="0">
                <a:solidFill>
                  <a:schemeClr val="bg1">
                    <a:lumMod val="50000"/>
                  </a:schemeClr>
                </a:solidFill>
                <a:latin typeface="Frutiger 45 Light"/>
                <a:cs typeface="Frutiger 45 Light"/>
              </a:rPr>
            </a:br>
            <a:r>
              <a:rPr lang="en-US" sz="5400" dirty="0" smtClean="0">
                <a:solidFill>
                  <a:schemeClr val="bg1">
                    <a:lumMod val="50000"/>
                  </a:schemeClr>
                </a:solidFill>
                <a:cs typeface="Frutiger 45 Light"/>
              </a:rPr>
              <a:t>What </a:t>
            </a:r>
            <a:r>
              <a:rPr lang="en-US" sz="5400" b="1" dirty="0" smtClean="0">
                <a:solidFill>
                  <a:schemeClr val="bg1">
                    <a:lumMod val="50000"/>
                  </a:schemeClr>
                </a:solidFill>
                <a:latin typeface="Arial"/>
                <a:cs typeface="Arial"/>
              </a:rPr>
              <a:t>types</a:t>
            </a:r>
            <a:r>
              <a:rPr lang="en-US" sz="5400" dirty="0" smtClean="0">
                <a:solidFill>
                  <a:schemeClr val="bg1">
                    <a:lumMod val="50000"/>
                  </a:schemeClr>
                </a:solidFill>
                <a:cs typeface="Frutiger 45 Light"/>
              </a:rPr>
              <a:t> of prescription drugs are most commonly abused?</a:t>
            </a:r>
            <a:br>
              <a:rPr lang="en-US" sz="5400" dirty="0" smtClean="0">
                <a:solidFill>
                  <a:schemeClr val="bg1">
                    <a:lumMod val="50000"/>
                  </a:schemeClr>
                </a:solidFill>
                <a:cs typeface="Frutiger 45 Light"/>
              </a:rPr>
            </a:br>
            <a:r>
              <a:rPr lang="en-US" sz="5400" dirty="0" smtClean="0">
                <a:solidFill>
                  <a:schemeClr val="bg1">
                    <a:lumMod val="50000"/>
                  </a:schemeClr>
                </a:solidFill>
                <a:cs typeface="Frutiger 45 Light"/>
              </a:rPr>
              <a:t/>
            </a:r>
            <a:br>
              <a:rPr lang="en-US" sz="5400" dirty="0" smtClean="0">
                <a:solidFill>
                  <a:schemeClr val="bg1">
                    <a:lumMod val="50000"/>
                  </a:schemeClr>
                </a:solidFill>
                <a:cs typeface="Frutiger 45 Light"/>
              </a:rPr>
            </a:br>
            <a:r>
              <a:rPr lang="en-US" sz="5400" dirty="0" smtClean="0">
                <a:cs typeface="Frutiger 45 Light"/>
              </a:rPr>
              <a:t/>
            </a:r>
            <a:br>
              <a:rPr lang="en-US" sz="5400" dirty="0" smtClean="0">
                <a:cs typeface="Frutiger 45 Light"/>
              </a:rPr>
            </a:br>
            <a:endParaRPr lang="en-US" sz="5400" dirty="0" smtClean="0">
              <a:cs typeface="Frutiger 45 Ligh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ctrTitle"/>
          </p:nvPr>
        </p:nvSpPr>
        <p:spPr>
          <a:xfrm>
            <a:off x="609600" y="533400"/>
            <a:ext cx="7924800" cy="5791199"/>
          </a:xfrm>
        </p:spPr>
        <p:txBody>
          <a:bodyPr>
            <a:normAutofit fontScale="90000"/>
          </a:bodyPr>
          <a:lstStyle/>
          <a:p>
            <a:pPr algn="l"/>
            <a:r>
              <a:rPr lang="en-US" dirty="0" smtClean="0">
                <a:solidFill>
                  <a:srgbClr val="7F7F7F"/>
                </a:solidFill>
                <a:latin typeface="+mn-lt"/>
                <a:cs typeface="Frutiger 45 Light"/>
              </a:rPr>
              <a:t>What </a:t>
            </a:r>
            <a:r>
              <a:rPr lang="en-US" b="1" dirty="0" smtClean="0">
                <a:solidFill>
                  <a:srgbClr val="7F7F7F"/>
                </a:solidFill>
                <a:latin typeface="Arial"/>
                <a:cs typeface="Arial"/>
              </a:rPr>
              <a:t>types</a:t>
            </a:r>
            <a:r>
              <a:rPr lang="en-US" dirty="0" smtClean="0">
                <a:solidFill>
                  <a:srgbClr val="7F7F7F"/>
                </a:solidFill>
                <a:latin typeface="+mn-lt"/>
                <a:cs typeface="Frutiger 45 Light"/>
              </a:rPr>
              <a:t> of prescription drugs are most commonly abused?</a:t>
            </a:r>
            <a:br>
              <a:rPr lang="en-US" dirty="0" smtClean="0">
                <a:solidFill>
                  <a:srgbClr val="7F7F7F"/>
                </a:solidFill>
                <a:latin typeface="+mn-lt"/>
                <a:cs typeface="Frutiger 45 Light"/>
              </a:rPr>
            </a:br>
            <a:r>
              <a:rPr lang="en-US" dirty="0" smtClean="0">
                <a:solidFill>
                  <a:srgbClr val="7F7F7F"/>
                </a:solidFill>
                <a:latin typeface="+mn-lt"/>
                <a:cs typeface="Frutiger 45 Light"/>
              </a:rPr>
              <a:t/>
            </a:r>
            <a:br>
              <a:rPr lang="en-US" dirty="0" smtClean="0">
                <a:solidFill>
                  <a:srgbClr val="7F7F7F"/>
                </a:solidFill>
                <a:latin typeface="+mn-lt"/>
                <a:cs typeface="Frutiger 45 Light"/>
              </a:rPr>
            </a:br>
            <a:r>
              <a:rPr lang="en-US" b="1" dirty="0" smtClean="0">
                <a:solidFill>
                  <a:srgbClr val="CC006A"/>
                </a:solidFill>
                <a:latin typeface="Arial"/>
                <a:cs typeface="Arial"/>
              </a:rPr>
              <a:t>Painkillers</a:t>
            </a:r>
            <a:r>
              <a:rPr lang="en-US" sz="4000" b="1" dirty="0" smtClean="0">
                <a:solidFill>
                  <a:srgbClr val="CC006A"/>
                </a:solidFill>
                <a:latin typeface="Arial"/>
                <a:cs typeface="Arial"/>
              </a:rPr>
              <a:t> </a:t>
            </a:r>
            <a:r>
              <a:rPr lang="en-US" sz="3600" dirty="0" smtClean="0">
                <a:solidFill>
                  <a:srgbClr val="CC006A"/>
                </a:solidFill>
                <a:latin typeface="Arial"/>
                <a:cs typeface="Arial"/>
              </a:rPr>
              <a:t>(e.g., </a:t>
            </a:r>
            <a:r>
              <a:rPr lang="en-US" sz="3600" dirty="0" err="1" smtClean="0">
                <a:solidFill>
                  <a:srgbClr val="CC006A"/>
                </a:solidFill>
                <a:latin typeface="Arial"/>
                <a:cs typeface="Arial"/>
              </a:rPr>
              <a:t>OxyContin</a:t>
            </a:r>
            <a:r>
              <a:rPr lang="en-US" sz="3600" baseline="30000" dirty="0" smtClean="0">
                <a:solidFill>
                  <a:srgbClr val="CC006A"/>
                </a:solidFill>
                <a:latin typeface="Arial"/>
                <a:cs typeface="Arial"/>
              </a:rPr>
              <a:t>®</a:t>
            </a:r>
            <a:r>
              <a:rPr lang="en-US" sz="3600" dirty="0" smtClean="0">
                <a:solidFill>
                  <a:srgbClr val="CC006A"/>
                </a:solidFill>
                <a:latin typeface="Arial"/>
                <a:cs typeface="Arial"/>
              </a:rPr>
              <a:t>, </a:t>
            </a:r>
            <a:r>
              <a:rPr lang="en-US" sz="3600" dirty="0" err="1" smtClean="0">
                <a:solidFill>
                  <a:srgbClr val="CC006A"/>
                </a:solidFill>
                <a:latin typeface="Arial"/>
                <a:cs typeface="Arial"/>
              </a:rPr>
              <a:t>Vicodin</a:t>
            </a:r>
            <a:r>
              <a:rPr lang="en-US" sz="3600" baseline="30000" dirty="0" smtClean="0">
                <a:solidFill>
                  <a:srgbClr val="CC006A"/>
                </a:solidFill>
                <a:latin typeface="Arial"/>
                <a:cs typeface="Arial"/>
              </a:rPr>
              <a:t>®</a:t>
            </a:r>
            <a:r>
              <a:rPr lang="en-US" sz="3600" dirty="0" smtClean="0">
                <a:solidFill>
                  <a:srgbClr val="CC006A"/>
                </a:solidFill>
                <a:latin typeface="Arial"/>
                <a:cs typeface="Arial"/>
              </a:rPr>
              <a:t>) </a:t>
            </a:r>
            <a:r>
              <a:rPr lang="en-US" sz="4000" dirty="0" smtClean="0">
                <a:solidFill>
                  <a:srgbClr val="CC006A"/>
                </a:solidFill>
                <a:latin typeface="Arial"/>
                <a:cs typeface="Arial"/>
              </a:rPr>
              <a:t/>
            </a:r>
            <a:br>
              <a:rPr lang="en-US" sz="4000" dirty="0" smtClean="0">
                <a:solidFill>
                  <a:srgbClr val="CC006A"/>
                </a:solidFill>
                <a:latin typeface="Arial"/>
                <a:cs typeface="Arial"/>
              </a:rPr>
            </a:br>
            <a:r>
              <a:rPr lang="en-US" b="1" dirty="0" smtClean="0">
                <a:solidFill>
                  <a:srgbClr val="CC006A"/>
                </a:solidFill>
                <a:latin typeface="Arial"/>
                <a:cs typeface="Arial"/>
              </a:rPr>
              <a:t>Sedatives</a:t>
            </a:r>
            <a:r>
              <a:rPr lang="en-US" sz="4000" dirty="0" smtClean="0">
                <a:solidFill>
                  <a:srgbClr val="CC006A"/>
                </a:solidFill>
                <a:latin typeface="Frutiger 45 Light"/>
                <a:cs typeface="Frutiger 45 Light"/>
              </a:rPr>
              <a:t> </a:t>
            </a:r>
            <a:r>
              <a:rPr lang="en-US" sz="3600" dirty="0" smtClean="0">
                <a:solidFill>
                  <a:srgbClr val="CC006A"/>
                </a:solidFill>
                <a:latin typeface="Arial"/>
                <a:cs typeface="Arial"/>
              </a:rPr>
              <a:t>(e.g., Xanax</a:t>
            </a:r>
            <a:r>
              <a:rPr lang="en-US" sz="3600" baseline="30000" dirty="0" smtClean="0">
                <a:solidFill>
                  <a:srgbClr val="CC006A"/>
                </a:solidFill>
                <a:latin typeface="Arial"/>
                <a:cs typeface="Arial"/>
              </a:rPr>
              <a:t>®</a:t>
            </a:r>
            <a:r>
              <a:rPr lang="en-US" sz="3600" dirty="0" smtClean="0">
                <a:solidFill>
                  <a:srgbClr val="CC006A"/>
                </a:solidFill>
                <a:latin typeface="Arial"/>
                <a:cs typeface="Arial"/>
              </a:rPr>
              <a:t>, Ativan</a:t>
            </a:r>
            <a:r>
              <a:rPr lang="en-US" sz="3600" baseline="30000" dirty="0" smtClean="0">
                <a:solidFill>
                  <a:srgbClr val="CC006A"/>
                </a:solidFill>
                <a:latin typeface="Arial"/>
                <a:cs typeface="Arial"/>
              </a:rPr>
              <a:t>®</a:t>
            </a:r>
            <a:r>
              <a:rPr lang="en-US" sz="3600" dirty="0" smtClean="0">
                <a:solidFill>
                  <a:srgbClr val="CC006A"/>
                </a:solidFill>
                <a:latin typeface="Arial"/>
                <a:cs typeface="Arial"/>
              </a:rPr>
              <a:t>) </a:t>
            </a:r>
            <a:r>
              <a:rPr lang="en-US" b="1" dirty="0" smtClean="0">
                <a:solidFill>
                  <a:srgbClr val="CC006A"/>
                </a:solidFill>
                <a:latin typeface="Arial"/>
                <a:cs typeface="Arial"/>
              </a:rPr>
              <a:t>Stimulants</a:t>
            </a:r>
            <a:r>
              <a:rPr lang="en-US" sz="4000" dirty="0" smtClean="0">
                <a:solidFill>
                  <a:srgbClr val="CC006A"/>
                </a:solidFill>
                <a:latin typeface="Frutiger 45 Light"/>
                <a:cs typeface="Frutiger 45 Light"/>
              </a:rPr>
              <a:t> </a:t>
            </a:r>
            <a:r>
              <a:rPr lang="en-US" sz="3600" dirty="0" smtClean="0">
                <a:solidFill>
                  <a:srgbClr val="CC006A"/>
                </a:solidFill>
                <a:latin typeface="+mn-lt"/>
                <a:cs typeface="Frutiger 45 Light"/>
              </a:rPr>
              <a:t>(e.g., Adderall</a:t>
            </a:r>
            <a:r>
              <a:rPr lang="en-US" sz="3600" baseline="30000" dirty="0" smtClean="0">
                <a:solidFill>
                  <a:srgbClr val="CC006A"/>
                </a:solidFill>
                <a:latin typeface="+mn-lt"/>
                <a:cs typeface="Frutiger 45 Light"/>
              </a:rPr>
              <a:t>®</a:t>
            </a:r>
            <a:r>
              <a:rPr lang="en-US" sz="3600" dirty="0" smtClean="0">
                <a:solidFill>
                  <a:srgbClr val="CC006A"/>
                </a:solidFill>
                <a:latin typeface="+mn-lt"/>
                <a:cs typeface="Frutiger 45 Light"/>
              </a:rPr>
              <a:t>, Ritalin</a:t>
            </a:r>
            <a:r>
              <a:rPr lang="en-US" sz="3600" baseline="30000" dirty="0" smtClean="0">
                <a:solidFill>
                  <a:srgbClr val="CC006A"/>
                </a:solidFill>
                <a:latin typeface="+mn-lt"/>
                <a:cs typeface="Frutiger 45 Light"/>
              </a:rPr>
              <a:t>®</a:t>
            </a:r>
            <a:r>
              <a:rPr lang="en-US" sz="4000" dirty="0" smtClean="0">
                <a:solidFill>
                  <a:srgbClr val="CC006A"/>
                </a:solidFill>
                <a:latin typeface="+mn-lt"/>
                <a:cs typeface="Frutiger 45 Light"/>
              </a:rPr>
              <a:t>)</a:t>
            </a:r>
            <a:br>
              <a:rPr lang="en-US" sz="4000" dirty="0" smtClean="0">
                <a:solidFill>
                  <a:srgbClr val="CC006A"/>
                </a:solidFill>
                <a:latin typeface="+mn-lt"/>
                <a:cs typeface="Frutiger 45 Light"/>
              </a:rPr>
            </a:br>
            <a:r>
              <a:rPr lang="en-US" dirty="0" smtClean="0">
                <a:solidFill>
                  <a:srgbClr val="CC006A"/>
                </a:solidFill>
                <a:latin typeface="+mn-lt"/>
                <a:cs typeface="Frutiger 45 Light"/>
              </a:rPr>
              <a:t/>
            </a:r>
            <a:br>
              <a:rPr lang="en-US" dirty="0" smtClean="0">
                <a:solidFill>
                  <a:srgbClr val="CC006A"/>
                </a:solidFill>
                <a:latin typeface="+mn-lt"/>
                <a:cs typeface="Frutiger 45 Light"/>
              </a:rPr>
            </a:br>
            <a:endParaRPr lang="en-US" dirty="0" smtClean="0">
              <a:solidFill>
                <a:srgbClr val="CC006A"/>
              </a:solidFill>
              <a:latin typeface="+mn-lt"/>
              <a:cs typeface="Frutiger 45 Ligh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type="subTitle" idx="1"/>
          </p:nvPr>
        </p:nvSpPr>
        <p:spPr>
          <a:xfrm>
            <a:off x="990600" y="2743200"/>
            <a:ext cx="7696200" cy="3048000"/>
          </a:xfrm>
        </p:spPr>
        <p:txBody>
          <a:bodyPr/>
          <a:lstStyle/>
          <a:p>
            <a:pPr algn="l" eaLnBrk="1" hangingPunct="1">
              <a:buFont typeface="Arial" charset="0"/>
              <a:buNone/>
            </a:pPr>
            <a:r>
              <a:rPr lang="en-US" sz="5400" dirty="0" smtClean="0">
                <a:latin typeface="+mj-lt"/>
                <a:cs typeface="Frutiger 45 Light"/>
              </a:rPr>
              <a:t>College students are often at high risk for prescription drug abuse.</a:t>
            </a:r>
          </a:p>
        </p:txBody>
      </p:sp>
      <p:pic>
        <p:nvPicPr>
          <p:cNvPr id="6" name="Picture 5" descr="FACT OR FIC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100" y="812800"/>
            <a:ext cx="7099300" cy="1168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p:cNvSpPr>
            <a:spLocks noGrp="1"/>
          </p:cNvSpPr>
          <p:nvPr>
            <p:ph type="subTitle" idx="1"/>
          </p:nvPr>
        </p:nvSpPr>
        <p:spPr>
          <a:xfrm>
            <a:off x="838200" y="838200"/>
            <a:ext cx="7620000" cy="4800600"/>
          </a:xfrm>
        </p:spPr>
        <p:txBody>
          <a:bodyPr/>
          <a:lstStyle/>
          <a:p>
            <a:pPr algn="l" eaLnBrk="1" hangingPunct="1">
              <a:buFont typeface="Arial" charset="0"/>
              <a:buNone/>
            </a:pPr>
            <a:r>
              <a:rPr lang="en-US" sz="4400" dirty="0" smtClean="0">
                <a:solidFill>
                  <a:srgbClr val="B2B2B2"/>
                </a:solidFill>
                <a:latin typeface="Arial"/>
                <a:cs typeface="Arial"/>
              </a:rPr>
              <a:t>College students are often </a:t>
            </a:r>
            <a:br>
              <a:rPr lang="en-US" sz="4400" dirty="0" smtClean="0">
                <a:solidFill>
                  <a:srgbClr val="B2B2B2"/>
                </a:solidFill>
                <a:latin typeface="Arial"/>
                <a:cs typeface="Arial"/>
              </a:rPr>
            </a:br>
            <a:r>
              <a:rPr lang="en-US" sz="4400" dirty="0" smtClean="0">
                <a:solidFill>
                  <a:srgbClr val="B2B2B2"/>
                </a:solidFill>
                <a:latin typeface="Arial"/>
                <a:cs typeface="Arial"/>
              </a:rPr>
              <a:t>at high risk for prescription drug abuse.</a:t>
            </a:r>
          </a:p>
          <a:p>
            <a:pPr algn="l" eaLnBrk="1" hangingPunct="1">
              <a:buFont typeface="Arial" charset="0"/>
              <a:buNone/>
            </a:pPr>
            <a:endParaRPr lang="en-US" sz="4400" dirty="0" smtClean="0">
              <a:solidFill>
                <a:srgbClr val="B2B2B2"/>
              </a:solidFill>
              <a:latin typeface="Frutiger 56 Italic"/>
              <a:cs typeface="Frutiger 56 Italic"/>
            </a:endParaRPr>
          </a:p>
          <a:p>
            <a:pPr algn="l" eaLnBrk="1" hangingPunct="1">
              <a:buFont typeface="Arial" charset="0"/>
              <a:buNone/>
            </a:pPr>
            <a:r>
              <a:rPr lang="en-US" sz="4400" dirty="0" smtClean="0">
                <a:solidFill>
                  <a:srgbClr val="CC006A"/>
                </a:solidFill>
                <a:latin typeface="Arial"/>
                <a:cs typeface="Arial"/>
              </a:rPr>
              <a:t>The average age when prescription drug abuse </a:t>
            </a:r>
            <a:br>
              <a:rPr lang="en-US" sz="4400" dirty="0" smtClean="0">
                <a:solidFill>
                  <a:srgbClr val="CC006A"/>
                </a:solidFill>
                <a:latin typeface="Arial"/>
                <a:cs typeface="Arial"/>
              </a:rPr>
            </a:br>
            <a:r>
              <a:rPr lang="en-US" sz="4400" dirty="0" smtClean="0">
                <a:solidFill>
                  <a:srgbClr val="CC006A"/>
                </a:solidFill>
                <a:latin typeface="Arial"/>
                <a:cs typeface="Arial"/>
              </a:rPr>
              <a:t>starts is </a:t>
            </a:r>
            <a:r>
              <a:rPr lang="en-US" sz="4400" b="1" dirty="0" smtClean="0">
                <a:solidFill>
                  <a:srgbClr val="CC006A"/>
                </a:solidFill>
                <a:latin typeface="Arial"/>
                <a:cs typeface="Arial"/>
              </a:rPr>
              <a:t>around 21.</a:t>
            </a:r>
          </a:p>
        </p:txBody>
      </p:sp>
      <p:pic>
        <p:nvPicPr>
          <p:cNvPr id="2" name="Picture 1" descr="FACT.png"/>
          <p:cNvPicPr>
            <a:picLocks noChangeAspect="1"/>
          </p:cNvPicPr>
          <p:nvPr/>
        </p:nvPicPr>
        <p:blipFill>
          <a:blip r:embed="rId3">
            <a:alphaModFix amt="80000"/>
            <a:extLst>
              <a:ext uri="{28A0092B-C50C-407E-A947-70E740481C1C}">
                <a14:useLocalDpi xmlns:a14="http://schemas.microsoft.com/office/drawing/2010/main" val="0"/>
              </a:ext>
            </a:extLst>
          </a:blip>
          <a:stretch>
            <a:fillRect/>
          </a:stretch>
        </p:blipFill>
        <p:spPr>
          <a:xfrm rot="21019492">
            <a:off x="2292420" y="1133570"/>
            <a:ext cx="3238500" cy="12573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0849000_xxl_girl w-pills_low res.jpg"/>
          <p:cNvPicPr>
            <a:picLocks noChangeAspect="1"/>
          </p:cNvPicPr>
          <p:nvPr/>
        </p:nvPicPr>
        <p:blipFill rotWithShape="1">
          <a:blip r:embed="rId3">
            <a:extLst>
              <a:ext uri="{28A0092B-C50C-407E-A947-70E740481C1C}">
                <a14:useLocalDpi xmlns:a14="http://schemas.microsoft.com/office/drawing/2010/main" val="0"/>
              </a:ext>
            </a:extLst>
          </a:blip>
          <a:srcRect r="10061"/>
          <a:stretch/>
        </p:blipFill>
        <p:spPr>
          <a:xfrm>
            <a:off x="5168900" y="304800"/>
            <a:ext cx="3746500" cy="6248400"/>
          </a:xfrm>
          <a:prstGeom prst="roundRect">
            <a:avLst>
              <a:gd name="adj" fmla="val 6497"/>
            </a:avLst>
          </a:prstGeom>
          <a:ln>
            <a:noFill/>
          </a:ln>
          <a:effectLst/>
          <a:scene3d>
            <a:camera prst="orthographicFront"/>
            <a:lightRig rig="contrasting" dir="t">
              <a:rot lat="0" lon="0" rev="4200000"/>
            </a:lightRig>
          </a:scene3d>
          <a:sp3d prstMaterial="plastic">
            <a:contourClr>
              <a:srgbClr val="969696"/>
            </a:contourClr>
          </a:sp3d>
        </p:spPr>
      </p:pic>
      <p:sp>
        <p:nvSpPr>
          <p:cNvPr id="28673" name="Title 1"/>
          <p:cNvSpPr>
            <a:spLocks noGrp="1"/>
          </p:cNvSpPr>
          <p:nvPr>
            <p:ph type="ctrTitle"/>
          </p:nvPr>
        </p:nvSpPr>
        <p:spPr>
          <a:xfrm>
            <a:off x="457200" y="762000"/>
            <a:ext cx="5181600" cy="5333999"/>
          </a:xfrm>
        </p:spPr>
        <p:txBody>
          <a:bodyPr/>
          <a:lstStyle/>
          <a:p>
            <a:pPr algn="l" eaLnBrk="1" hangingPunct="1"/>
            <a:r>
              <a:rPr lang="en-US" sz="4200" dirty="0" smtClean="0">
                <a:solidFill>
                  <a:schemeClr val="bg1">
                    <a:lumMod val="50000"/>
                  </a:schemeClr>
                </a:solidFill>
                <a:cs typeface="Frutiger 45 Light"/>
              </a:rPr>
              <a:t>Why do some </a:t>
            </a:r>
            <a:br>
              <a:rPr lang="en-US" sz="4200" dirty="0" smtClean="0">
                <a:solidFill>
                  <a:schemeClr val="bg1">
                    <a:lumMod val="50000"/>
                  </a:schemeClr>
                </a:solidFill>
                <a:cs typeface="Frutiger 45 Light"/>
              </a:rPr>
            </a:br>
            <a:r>
              <a:rPr lang="en-US" sz="4200" dirty="0" smtClean="0">
                <a:solidFill>
                  <a:schemeClr val="bg1">
                    <a:lumMod val="50000"/>
                  </a:schemeClr>
                </a:solidFill>
                <a:cs typeface="Frutiger 45 Light"/>
              </a:rPr>
              <a:t>college students choose to </a:t>
            </a:r>
            <a:br>
              <a:rPr lang="en-US" sz="4200" dirty="0" smtClean="0">
                <a:solidFill>
                  <a:schemeClr val="bg1">
                    <a:lumMod val="50000"/>
                  </a:schemeClr>
                </a:solidFill>
                <a:cs typeface="Frutiger 45 Light"/>
              </a:rPr>
            </a:br>
            <a:r>
              <a:rPr lang="en-US" sz="4200" b="1" dirty="0" smtClean="0">
                <a:solidFill>
                  <a:schemeClr val="bg1">
                    <a:lumMod val="50000"/>
                  </a:schemeClr>
                </a:solidFill>
                <a:latin typeface="Arial"/>
                <a:cs typeface="Arial"/>
              </a:rPr>
              <a:t>misuse or abuse </a:t>
            </a:r>
            <a:r>
              <a:rPr lang="en-US" sz="4200" dirty="0" smtClean="0">
                <a:solidFill>
                  <a:schemeClr val="bg1">
                    <a:lumMod val="50000"/>
                  </a:schemeClr>
                </a:solidFill>
                <a:cs typeface="Frutiger 65 Bold"/>
              </a:rPr>
              <a:t/>
            </a:r>
            <a:br>
              <a:rPr lang="en-US" sz="4200" dirty="0" smtClean="0">
                <a:solidFill>
                  <a:schemeClr val="bg1">
                    <a:lumMod val="50000"/>
                  </a:schemeClr>
                </a:solidFill>
                <a:cs typeface="Frutiger 65 Bold"/>
              </a:rPr>
            </a:br>
            <a:r>
              <a:rPr lang="en-US" sz="4200" dirty="0" smtClean="0">
                <a:solidFill>
                  <a:schemeClr val="bg1">
                    <a:lumMod val="50000"/>
                  </a:schemeClr>
                </a:solidFill>
                <a:cs typeface="Frutiger 45 Light"/>
              </a:rPr>
              <a:t>prescription drugs?</a:t>
            </a:r>
            <a:br>
              <a:rPr lang="en-US" sz="4200" dirty="0" smtClean="0">
                <a:solidFill>
                  <a:schemeClr val="bg1">
                    <a:lumMod val="50000"/>
                  </a:schemeClr>
                </a:solidFill>
                <a:cs typeface="Frutiger 45 Light"/>
              </a:rPr>
            </a:br>
            <a:endParaRPr lang="en-US" sz="4200" dirty="0" smtClean="0">
              <a:solidFill>
                <a:schemeClr val="bg1">
                  <a:lumMod val="50000"/>
                </a:schemeClr>
              </a:solidFill>
              <a:cs typeface="Frutiger 45 Ligh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type="subTitle" idx="1"/>
          </p:nvPr>
        </p:nvSpPr>
        <p:spPr>
          <a:xfrm>
            <a:off x="762000" y="2286000"/>
            <a:ext cx="8153400" cy="3352800"/>
          </a:xfrm>
        </p:spPr>
        <p:txBody>
          <a:bodyPr/>
          <a:lstStyle/>
          <a:p>
            <a:pPr algn="l" eaLnBrk="1" hangingPunct="1">
              <a:buFont typeface="Arial" charset="0"/>
              <a:buNone/>
            </a:pPr>
            <a:r>
              <a:rPr lang="en-US" sz="5400" dirty="0" smtClean="0">
                <a:cs typeface="Frutiger 45 Light"/>
              </a:rPr>
              <a:t>Abusing prescription medications is a safer </a:t>
            </a:r>
            <a:br>
              <a:rPr lang="en-US" sz="5400" dirty="0" smtClean="0">
                <a:cs typeface="Frutiger 45 Light"/>
              </a:rPr>
            </a:br>
            <a:r>
              <a:rPr lang="en-US" sz="5400" dirty="0" smtClean="0">
                <a:cs typeface="Frutiger 45 Light"/>
              </a:rPr>
              <a:t>and legal alternative to using illicit “street” drugs.</a:t>
            </a:r>
          </a:p>
        </p:txBody>
      </p:sp>
      <p:pic>
        <p:nvPicPr>
          <p:cNvPr id="6" name="Picture 5" descr="FACT OR FIC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100" y="812800"/>
            <a:ext cx="7099300" cy="11684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9297</TotalTime>
  <Words>2151</Words>
  <Application>Microsoft Office PowerPoint</Application>
  <PresentationFormat>On-screen Show (4:3)</PresentationFormat>
  <Paragraphs>135</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  What types of prescription drugs are most commonly abused?   </vt:lpstr>
      <vt:lpstr>What types of prescription drugs are most commonly abused?  Painkillers (e.g., OxyContin®, Vicodin®)  Sedatives (e.g., Xanax®, Ativan®) Stimulants (e.g., Adderall®, Ritalin®)  </vt:lpstr>
      <vt:lpstr>PowerPoint Presentation</vt:lpstr>
      <vt:lpstr>PowerPoint Presentation</vt:lpstr>
      <vt:lpstr>Why do some  college students choose to  misuse or abuse  prescription drugs? </vt:lpstr>
      <vt:lpstr>PowerPoint Presentation</vt:lpstr>
      <vt:lpstr>PowerPoint Presentation</vt:lpstr>
      <vt:lpstr>Why do some people view the abuse of prescription medications and drugs like cocaine  or heroin differently?  </vt:lpstr>
      <vt:lpstr>Why do some people view the abuse of prescription medications and drugs like cocaine or heroin differently?  </vt:lpstr>
      <vt:lpstr>PowerPoint Presentation</vt:lpstr>
      <vt:lpstr>PowerPoint Presentation</vt:lpstr>
      <vt:lpstr>PowerPoint Presentation</vt:lpstr>
      <vt:lpstr>PowerPoint Presentation</vt:lpstr>
      <vt:lpstr>What can  we do  to prevent others from abusing our  prescription  medications? </vt:lpstr>
      <vt:lpstr>PowerPoint Presentation</vt:lpstr>
      <vt:lpstr>PowerPoint Presentation</vt:lpstr>
      <vt:lpstr>PowerPoint Presentation</vt:lpstr>
      <vt:lpstr>For more information: go.osu.edu/generationrx cardinalhealth.com/generationrx</vt:lpstr>
    </vt:vector>
  </TitlesOfParts>
  <Company>Ohio State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Generation Rx The Ohio State University</dc:title>
  <dc:creator>Alyssa Murray</dc:creator>
  <cp:lastModifiedBy>Covey, Chelsie M (MU-Student)</cp:lastModifiedBy>
  <cp:revision>124</cp:revision>
  <cp:lastPrinted>2012-05-29T16:35:47Z</cp:lastPrinted>
  <dcterms:created xsi:type="dcterms:W3CDTF">2012-05-29T14:09:44Z</dcterms:created>
  <dcterms:modified xsi:type="dcterms:W3CDTF">2013-08-27T20:43:49Z</dcterms:modified>
</cp:coreProperties>
</file>